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91" r:id="rId5"/>
    <p:sldId id="292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94" r:id="rId14"/>
    <p:sldId id="268" r:id="rId15"/>
    <p:sldId id="270" r:id="rId16"/>
    <p:sldId id="271" r:id="rId17"/>
    <p:sldId id="272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312" r:id="rId35"/>
    <p:sldId id="313" r:id="rId36"/>
    <p:sldId id="314" r:id="rId37"/>
    <p:sldId id="315" r:id="rId38"/>
    <p:sldId id="316" r:id="rId39"/>
    <p:sldId id="317" r:id="rId40"/>
    <p:sldId id="318" r:id="rId41"/>
    <p:sldId id="319" r:id="rId42"/>
    <p:sldId id="320" r:id="rId43"/>
    <p:sldId id="321" r:id="rId44"/>
    <p:sldId id="322" r:id="rId45"/>
    <p:sldId id="277" r:id="rId46"/>
    <p:sldId id="276" r:id="rId47"/>
    <p:sldId id="295" r:id="rId48"/>
    <p:sldId id="280" r:id="rId49"/>
    <p:sldId id="269" r:id="rId50"/>
    <p:sldId id="279" r:id="rId51"/>
    <p:sldId id="275" r:id="rId52"/>
    <p:sldId id="281" r:id="rId53"/>
    <p:sldId id="285" r:id="rId54"/>
    <p:sldId id="286" r:id="rId55"/>
    <p:sldId id="287" r:id="rId56"/>
    <p:sldId id="282" r:id="rId57"/>
    <p:sldId id="283" r:id="rId58"/>
    <p:sldId id="288" r:id="rId59"/>
    <p:sldId id="289" r:id="rId60"/>
    <p:sldId id="323" r:id="rId61"/>
    <p:sldId id="290" r:id="rId62"/>
    <p:sldId id="265" r:id="rId63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4F8A"/>
    <a:srgbClr val="0033CC"/>
    <a:srgbClr val="092D0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2" y="-22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480B-C2F9-4F25-BDD1-AA2CF0AFC453}" type="datetimeFigureOut">
              <a:rPr lang="cs-CZ" smtClean="0"/>
              <a:pPr/>
              <a:t>11.3.2022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AE7C-CB42-4966-B2BB-A003E70B76C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480B-C2F9-4F25-BDD1-AA2CF0AFC453}" type="datetimeFigureOut">
              <a:rPr lang="cs-CZ" smtClean="0"/>
              <a:pPr/>
              <a:t>11.3.2022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AE7C-CB42-4966-B2BB-A003E70B76C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480B-C2F9-4F25-BDD1-AA2CF0AFC453}" type="datetimeFigureOut">
              <a:rPr lang="cs-CZ" smtClean="0"/>
              <a:pPr/>
              <a:t>11.3.2022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AE7C-CB42-4966-B2BB-A003E70B76C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480B-C2F9-4F25-BDD1-AA2CF0AFC453}" type="datetimeFigureOut">
              <a:rPr lang="cs-CZ" smtClean="0"/>
              <a:pPr/>
              <a:t>11.3.2022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AE7C-CB42-4966-B2BB-A003E70B76C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480B-C2F9-4F25-BDD1-AA2CF0AFC453}" type="datetimeFigureOut">
              <a:rPr lang="cs-CZ" smtClean="0"/>
              <a:pPr/>
              <a:t>11.3.2022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AE7C-CB42-4966-B2BB-A003E70B76C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480B-C2F9-4F25-BDD1-AA2CF0AFC453}" type="datetimeFigureOut">
              <a:rPr lang="cs-CZ" smtClean="0"/>
              <a:pPr/>
              <a:t>11.3.2022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AE7C-CB42-4966-B2BB-A003E70B76C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480B-C2F9-4F25-BDD1-AA2CF0AFC453}" type="datetimeFigureOut">
              <a:rPr lang="cs-CZ" smtClean="0"/>
              <a:pPr/>
              <a:t>11.3.2022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AE7C-CB42-4966-B2BB-A003E70B76C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480B-C2F9-4F25-BDD1-AA2CF0AFC453}" type="datetimeFigureOut">
              <a:rPr lang="cs-CZ" smtClean="0"/>
              <a:pPr/>
              <a:t>11.3.2022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AE7C-CB42-4966-B2BB-A003E70B76C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480B-C2F9-4F25-BDD1-AA2CF0AFC453}" type="datetimeFigureOut">
              <a:rPr lang="cs-CZ" smtClean="0"/>
              <a:pPr/>
              <a:t>11.3.2022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AE7C-CB42-4966-B2BB-A003E70B76C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480B-C2F9-4F25-BDD1-AA2CF0AFC453}" type="datetimeFigureOut">
              <a:rPr lang="cs-CZ" smtClean="0"/>
              <a:pPr/>
              <a:t>11.3.2022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AE7C-CB42-4966-B2BB-A003E70B76C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480B-C2F9-4F25-BDD1-AA2CF0AFC453}" type="datetimeFigureOut">
              <a:rPr lang="cs-CZ" smtClean="0"/>
              <a:pPr/>
              <a:t>11.3.2022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AE7C-CB42-4966-B2BB-A003E70B76C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1480B-C2F9-4F25-BDD1-AA2CF0AFC453}" type="datetimeFigureOut">
              <a:rPr lang="cs-CZ" smtClean="0"/>
              <a:pPr/>
              <a:t>11.3.2022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8AE7C-CB42-4966-B2BB-A003E70B76C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cs/free-download.php?image=velke-diamanty&amp;id=205259" TargetMode="External"/><Relationship Id="rId2" Type="http://schemas.openxmlformats.org/officeDocument/2006/relationships/hyperlink" Target="https://www.publicdomainpictures.net/en/view-image.php?image=4060&amp;picture=gem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Indecomposable_continuum" TargetMode="External"/><Relationship Id="rId5" Type="http://schemas.openxmlformats.org/officeDocument/2006/relationships/hyperlink" Target="https://pixels.com/featured/bag-end-hobbiton-new-zealand-neale-and-judith-clark.html" TargetMode="External"/><Relationship Id="rId4" Type="http://schemas.openxmlformats.org/officeDocument/2006/relationships/hyperlink" Target="https://www.pngegg.com/en/png-dxpmm/download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On break points in Continuum theory</a:t>
            </a:r>
            <a:endParaRPr lang="cs-CZ" sz="3600" dirty="0">
              <a:solidFill>
                <a:srgbClr val="0000FF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FF"/>
                </a:solidFill>
              </a:rPr>
              <a:t>Pavel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Pyrih</a:t>
            </a:r>
            <a:endParaRPr lang="cs-CZ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843558"/>
            <a:ext cx="8280920" cy="2808312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The </a:t>
            </a:r>
            <a:br>
              <a:rPr lang="en-US" sz="2800" dirty="0" smtClean="0">
                <a:solidFill>
                  <a:srgbClr val="0000FF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>Bag End </a:t>
            </a:r>
            <a:r>
              <a:rPr lang="en-US" sz="2800" b="1" dirty="0" err="1" smtClean="0">
                <a:solidFill>
                  <a:srgbClr val="FF0000"/>
                </a:solidFill>
              </a:rPr>
              <a:t>composant</a:t>
            </a:r>
            <a:r>
              <a:rPr lang="en-US" sz="2800" dirty="0" smtClean="0">
                <a:solidFill>
                  <a:srgbClr val="C00000"/>
                </a:solidFill>
              </a:rPr>
              <a:t> </a:t>
            </a:r>
            <a:r>
              <a:rPr lang="en-US" sz="2800" dirty="0" smtClean="0">
                <a:solidFill>
                  <a:srgbClr val="0000FF"/>
                </a:solidFill>
              </a:rPr>
              <a:t/>
            </a:r>
            <a:br>
              <a:rPr lang="en-US" sz="2800" dirty="0" smtClean="0">
                <a:solidFill>
                  <a:srgbClr val="0000FF"/>
                </a:solidFill>
              </a:rPr>
            </a:br>
            <a:r>
              <a:rPr lang="en-US" sz="2800" dirty="0" smtClean="0">
                <a:solidFill>
                  <a:srgbClr val="0000FF"/>
                </a:solidFill>
              </a:rPr>
              <a:t>containing the only entry point </a:t>
            </a:r>
            <a:br>
              <a:rPr lang="en-US" sz="2800" dirty="0" smtClean="0">
                <a:solidFill>
                  <a:srgbClr val="0000FF"/>
                </a:solidFill>
              </a:rPr>
            </a:br>
            <a:r>
              <a:rPr lang="en-US" sz="2800" dirty="0" smtClean="0">
                <a:solidFill>
                  <a:srgbClr val="0000FF"/>
                </a:solidFill>
              </a:rPr>
              <a:t>was given as the first award to </a:t>
            </a:r>
            <a:br>
              <a:rPr lang="en-US" sz="2800" dirty="0" smtClean="0">
                <a:solidFill>
                  <a:srgbClr val="0000FF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>Georg Cantor </a:t>
            </a:r>
            <a:r>
              <a:rPr lang="en-US" sz="2800" dirty="0" smtClean="0">
                <a:solidFill>
                  <a:srgbClr val="0000FF"/>
                </a:solidFill>
              </a:rPr>
              <a:t/>
            </a:r>
            <a:br>
              <a:rPr lang="en-US" sz="2800" dirty="0" smtClean="0">
                <a:solidFill>
                  <a:srgbClr val="0000FF"/>
                </a:solidFill>
              </a:rPr>
            </a:br>
            <a:r>
              <a:rPr lang="en-US" sz="2800" dirty="0" smtClean="0">
                <a:solidFill>
                  <a:srgbClr val="0000FF"/>
                </a:solidFill>
              </a:rPr>
              <a:t>for the definition of a continuum.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bag-end-form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0"/>
            <a:ext cx="2203272" cy="5143500"/>
          </a:xfrm>
          <a:prstGeom prst="rect">
            <a:avLst/>
          </a:prstGeom>
        </p:spPr>
      </p:pic>
      <p:pic>
        <p:nvPicPr>
          <p:cNvPr id="8" name="Obrázek 7" descr="bag-end-hobbiton-new-zealand-neale-and-judith-clark-pixels-com-featur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339502"/>
            <a:ext cx="6648348" cy="4420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7" descr="buckethandl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0"/>
            <a:ext cx="6647442" cy="4515966"/>
          </a:xfrm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755576" y="4443958"/>
            <a:ext cx="7463680" cy="5065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00FF"/>
                </a:solidFill>
              </a:rPr>
              <a:t>G. Cantor - Continuum Theory Gem Award (1883)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pngeg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699542"/>
            <a:ext cx="3435846" cy="343584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259632" y="267494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Congratulations to the award winner !!!</a:t>
            </a:r>
            <a:endParaRPr lang="cs-CZ" sz="2800" dirty="0">
              <a:solidFill>
                <a:srgbClr val="0000FF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699792" y="4083918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Thanks for the gem !!!</a:t>
            </a:r>
            <a:endParaRPr lang="cs-CZ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1880s</a:t>
            </a:r>
            <a:endParaRPr lang="cs-CZ" dirty="0">
              <a:solidFill>
                <a:srgbClr val="0000FF"/>
              </a:solidFill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79512" y="2018189"/>
          <a:ext cx="8712968" cy="738082"/>
        </p:xfrm>
        <a:graphic>
          <a:graphicData uri="http://schemas.openxmlformats.org/drawingml/2006/table">
            <a:tbl>
              <a:tblPr/>
              <a:tblGrid>
                <a:gridCol w="691584"/>
                <a:gridCol w="960645"/>
                <a:gridCol w="634025"/>
                <a:gridCol w="6426714"/>
              </a:tblGrid>
              <a:tr h="3690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dirty="0">
                          <a:solidFill>
                            <a:srgbClr val="0000FF"/>
                          </a:solidFill>
                        </a:rPr>
                        <a:t>1883</a:t>
                      </a:r>
                    </a:p>
                  </a:txBody>
                  <a:tcPr marL="22860" marR="22860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b="1">
                          <a:solidFill>
                            <a:srgbClr val="0000FF"/>
                          </a:solidFill>
                        </a:rPr>
                        <a:t>Cantor</a:t>
                      </a:r>
                    </a:p>
                  </a:txBody>
                  <a:tcPr marL="22860" marR="22860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b="1">
                          <a:solidFill>
                            <a:srgbClr val="0000FF"/>
                          </a:solidFill>
                        </a:rPr>
                        <a:t>G.</a:t>
                      </a:r>
                    </a:p>
                  </a:txBody>
                  <a:tcPr marL="22860" marR="22860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b="1" dirty="0">
                          <a:solidFill>
                            <a:srgbClr val="0000FF"/>
                          </a:solidFill>
                        </a:rPr>
                        <a:t>Continuum is a compact playground for </a:t>
                      </a:r>
                      <a:r>
                        <a:rPr lang="en-US" sz="1800" b="1" dirty="0" smtClean="0">
                          <a:solidFill>
                            <a:srgbClr val="0000FF"/>
                          </a:solidFill>
                        </a:rPr>
                        <a:t>any </a:t>
                      </a:r>
                      <a:r>
                        <a:rPr lang="en-US" sz="1800" b="1" dirty="0">
                          <a:solidFill>
                            <a:srgbClr val="0000FF"/>
                          </a:solidFill>
                        </a:rPr>
                        <a:t>small ant.</a:t>
                      </a:r>
                    </a:p>
                  </a:txBody>
                  <a:tcPr marL="22860" marR="22860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0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>
                          <a:solidFill>
                            <a:srgbClr val="0000FF"/>
                          </a:solidFill>
                        </a:rPr>
                        <a:t>1887</a:t>
                      </a:r>
                    </a:p>
                  </a:txBody>
                  <a:tcPr marL="22860" marR="22860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>
                          <a:solidFill>
                            <a:srgbClr val="0000FF"/>
                          </a:solidFill>
                        </a:rPr>
                        <a:t>Jordan</a:t>
                      </a:r>
                    </a:p>
                  </a:txBody>
                  <a:tcPr marL="22860" marR="22860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>
                          <a:solidFill>
                            <a:srgbClr val="0000FF"/>
                          </a:solidFill>
                        </a:rPr>
                        <a:t>C.</a:t>
                      </a:r>
                    </a:p>
                  </a:txBody>
                  <a:tcPr marL="22860" marR="22860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dirty="0" smtClean="0">
                          <a:solidFill>
                            <a:srgbClr val="0000FF"/>
                          </a:solidFill>
                        </a:rPr>
                        <a:t>Each simple </a:t>
                      </a:r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closed planar curve surrounds </a:t>
                      </a:r>
                      <a:r>
                        <a:rPr lang="en-US" sz="1800" dirty="0" smtClean="0">
                          <a:solidFill>
                            <a:srgbClr val="0000FF"/>
                          </a:solidFill>
                        </a:rPr>
                        <a:t>its inside </a:t>
                      </a:r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and outside.</a:t>
                      </a:r>
                    </a:p>
                  </a:txBody>
                  <a:tcPr marL="22860" marR="22860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1890s</a:t>
            </a:r>
            <a:endParaRPr lang="cs-CZ" dirty="0">
              <a:solidFill>
                <a:srgbClr val="0000FF"/>
              </a:solidFill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79512" y="1851670"/>
          <a:ext cx="8712968" cy="576064"/>
        </p:xfrm>
        <a:graphic>
          <a:graphicData uri="http://schemas.openxmlformats.org/drawingml/2006/table">
            <a:tbl>
              <a:tblPr/>
              <a:tblGrid>
                <a:gridCol w="576064"/>
                <a:gridCol w="792088"/>
                <a:gridCol w="360040"/>
                <a:gridCol w="6984776"/>
              </a:tblGrid>
              <a:tr h="57606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dirty="0">
                          <a:solidFill>
                            <a:srgbClr val="0000FF"/>
                          </a:solidFill>
                        </a:rPr>
                        <a:t>1890</a:t>
                      </a:r>
                    </a:p>
                  </a:txBody>
                  <a:tcPr marL="14111" marR="14111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b="1">
                          <a:solidFill>
                            <a:srgbClr val="0000FF"/>
                          </a:solidFill>
                        </a:rPr>
                        <a:t>Peano</a:t>
                      </a:r>
                    </a:p>
                  </a:txBody>
                  <a:tcPr marL="14111" marR="14111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b="1" dirty="0">
                          <a:solidFill>
                            <a:srgbClr val="0000FF"/>
                          </a:solidFill>
                        </a:rPr>
                        <a:t>G.</a:t>
                      </a:r>
                    </a:p>
                  </a:txBody>
                  <a:tcPr marL="14111" marR="14111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b="1" i="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Drawing full square with a segment.</a:t>
                      </a:r>
                      <a:endParaRPr lang="cs-CZ" sz="1800" b="1" dirty="0">
                        <a:solidFill>
                          <a:srgbClr val="0000FF"/>
                        </a:solidFill>
                      </a:endParaRPr>
                    </a:p>
                  </a:txBody>
                  <a:tcPr marL="14111" marR="14111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1900s</a:t>
            </a:r>
            <a:endParaRPr lang="cs-CZ" dirty="0">
              <a:solidFill>
                <a:srgbClr val="0000FF"/>
              </a:solidFill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79512" y="2018189"/>
          <a:ext cx="8712968" cy="738082"/>
        </p:xfrm>
        <a:graphic>
          <a:graphicData uri="http://schemas.openxmlformats.org/drawingml/2006/table">
            <a:tbl>
              <a:tblPr/>
              <a:tblGrid>
                <a:gridCol w="691584"/>
                <a:gridCol w="960645"/>
                <a:gridCol w="634025"/>
                <a:gridCol w="6426714"/>
              </a:tblGrid>
              <a:tr h="3690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dirty="0">
                          <a:solidFill>
                            <a:srgbClr val="0000FF"/>
                          </a:solidFill>
                        </a:rPr>
                        <a:t>1900</a:t>
                      </a:r>
                    </a:p>
                  </a:txBody>
                  <a:tcPr marL="22860" marR="22860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b="1">
                          <a:solidFill>
                            <a:srgbClr val="0000FF"/>
                          </a:solidFill>
                        </a:rPr>
                        <a:t>Hilbert</a:t>
                      </a:r>
                    </a:p>
                  </a:txBody>
                  <a:tcPr marL="22860" marR="22860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b="1">
                          <a:solidFill>
                            <a:srgbClr val="0000FF"/>
                          </a:solidFill>
                        </a:rPr>
                        <a:t>D.</a:t>
                      </a:r>
                    </a:p>
                  </a:txBody>
                  <a:tcPr marL="22860" marR="22860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b="1" dirty="0">
                          <a:solidFill>
                            <a:srgbClr val="0000FF"/>
                          </a:solidFill>
                        </a:rPr>
                        <a:t>Hilbert cube containing a copy of any continuum.</a:t>
                      </a:r>
                    </a:p>
                  </a:txBody>
                  <a:tcPr marL="22860" marR="22860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0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>
                          <a:solidFill>
                            <a:srgbClr val="0000FF"/>
                          </a:solidFill>
                        </a:rPr>
                        <a:t>1902</a:t>
                      </a:r>
                    </a:p>
                  </a:txBody>
                  <a:tcPr marL="22860" marR="22860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>
                          <a:solidFill>
                            <a:srgbClr val="0000FF"/>
                          </a:solidFill>
                        </a:rPr>
                        <a:t>Painleve</a:t>
                      </a:r>
                    </a:p>
                  </a:txBody>
                  <a:tcPr marL="22860" marR="22860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>
                          <a:solidFill>
                            <a:srgbClr val="0000FF"/>
                          </a:solidFill>
                        </a:rPr>
                        <a:t>P.</a:t>
                      </a:r>
                    </a:p>
                  </a:txBody>
                  <a:tcPr marL="22860" marR="22860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dirty="0" smtClean="0">
                          <a:solidFill>
                            <a:srgbClr val="0000FF"/>
                          </a:solidFill>
                        </a:rPr>
                        <a:t>A decreasing </a:t>
                      </a:r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sequence of continua </a:t>
                      </a:r>
                      <a:r>
                        <a:rPr lang="en-US" sz="1800" dirty="0" smtClean="0">
                          <a:solidFill>
                            <a:srgbClr val="0000FF"/>
                          </a:solidFill>
                        </a:rPr>
                        <a:t>forms </a:t>
                      </a:r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a continuum.</a:t>
                      </a:r>
                    </a:p>
                  </a:txBody>
                  <a:tcPr marL="22860" marR="22860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1910s – page 1/2</a:t>
            </a:r>
            <a:endParaRPr lang="cs-CZ" dirty="0">
              <a:solidFill>
                <a:srgbClr val="0000FF"/>
              </a:solidFill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07504" y="1275606"/>
          <a:ext cx="8712968" cy="2573444"/>
        </p:xfrm>
        <a:graphic>
          <a:graphicData uri="http://schemas.openxmlformats.org/drawingml/2006/table">
            <a:tbl>
              <a:tblPr/>
              <a:tblGrid>
                <a:gridCol w="691584"/>
                <a:gridCol w="1468656"/>
                <a:gridCol w="648072"/>
                <a:gridCol w="5904656"/>
              </a:tblGrid>
              <a:tr h="3690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1910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Brouwer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L.E.J.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Buckethandle as the simplest indecomposable continuum. 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0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1912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Janiszewski</a:t>
                      </a:r>
                      <a:endParaRPr lang="cs-CZ" sz="18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Z.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Arc-less continuum.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0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1912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Janiszewski</a:t>
                      </a:r>
                      <a:endParaRPr lang="cs-CZ" sz="18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Z.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Buckethandle</a:t>
                      </a:r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in an angular shape.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0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1912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Wada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T.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Lakes of Wada (three disjoint connected open sets of the plane with the same boundary).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0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1914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Hahn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H.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Locally connected continuum is a continuous image of [0,1].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0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1914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Mazurkiewicz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S.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Sierpinski</a:t>
                      </a:r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carpet contains only ramification points of infinite order.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1910s – page 2/2</a:t>
            </a:r>
            <a:endParaRPr lang="cs-CZ" dirty="0">
              <a:solidFill>
                <a:srgbClr val="0000FF"/>
              </a:solidFill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07504" y="1275606"/>
          <a:ext cx="8712968" cy="2384002"/>
        </p:xfrm>
        <a:graphic>
          <a:graphicData uri="http://schemas.openxmlformats.org/drawingml/2006/table">
            <a:tbl>
              <a:tblPr/>
              <a:tblGrid>
                <a:gridCol w="691584"/>
                <a:gridCol w="1468656"/>
                <a:gridCol w="648072"/>
                <a:gridCol w="5904656"/>
              </a:tblGrid>
              <a:tr h="3690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1915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Sierpinski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W.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Half homogeneous Sierpinski carpet containing a copy of every planar curve.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0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1915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Sierpinski</a:t>
                      </a:r>
                      <a:endParaRPr lang="cs-CZ" sz="18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W.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Sierpinski triangle with only ramification points.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0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1916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Moore</a:t>
                      </a:r>
                      <a:endParaRPr lang="cs-CZ" sz="18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R.L.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Chainable continuum.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0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1918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Sierpinski</a:t>
                      </a:r>
                      <a:endParaRPr lang="cs-CZ" sz="18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W.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Any continuum is sigma connected, not a countable union of disjoint closed sets.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0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1918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Janiszewski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Z.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Foundation of </a:t>
                      </a:r>
                      <a:r>
                        <a:rPr lang="en-US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Fundamenta</a:t>
                      </a:r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Mathematicae</a:t>
                      </a:r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journal (with W. </a:t>
                      </a:r>
                      <a:r>
                        <a:rPr lang="en-US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Sierpinski</a:t>
                      </a:r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and S. </a:t>
                      </a:r>
                      <a:r>
                        <a:rPr lang="en-US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Mazurkiewicz</a:t>
                      </a:r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). 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1920s – page 1/3</a:t>
            </a:r>
            <a:endParaRPr lang="cs-CZ" dirty="0">
              <a:solidFill>
                <a:srgbClr val="0000FF"/>
              </a:solidFill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07504" y="1275606"/>
          <a:ext cx="8712968" cy="2808311"/>
        </p:xfrm>
        <a:graphic>
          <a:graphicData uri="http://schemas.openxmlformats.org/drawingml/2006/table">
            <a:tbl>
              <a:tblPr/>
              <a:tblGrid>
                <a:gridCol w="691584"/>
                <a:gridCol w="1468656"/>
                <a:gridCol w="648072"/>
                <a:gridCol w="5904656"/>
              </a:tblGrid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1920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Antoine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L. 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Antoine's necklace (wild embedding of the Cantor set).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1920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Mazurkiewicz</a:t>
                      </a:r>
                      <a:endParaRPr lang="cs-CZ" sz="18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S.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Locally connected continuum is a continuous image of [0,1].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1920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Moore</a:t>
                      </a:r>
                      <a:endParaRPr lang="cs-CZ" sz="18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R.L.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Two non-cut points in any continuum.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1922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Antoine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L. 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Antoine's arc (wild embedding of the arc).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1922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Knaster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B.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Buckethandle</a:t>
                      </a:r>
                      <a:r>
                        <a:rPr lang="en-US" sz="18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in a round shape.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63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1922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Knaster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B.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Pseudo-arc, the </a:t>
                      </a:r>
                      <a:r>
                        <a:rPr lang="en-US" sz="18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nondegenerate</a:t>
                      </a:r>
                      <a:r>
                        <a:rPr lang="en-US" sz="18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hereditarily indecomposable continuum.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 descr="heart-blac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99542"/>
            <a:ext cx="5005548" cy="4176464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79712" y="267494"/>
            <a:ext cx="2376264" cy="45669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Mathematics</a:t>
            </a:r>
            <a:endParaRPr lang="cs-CZ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123728" y="3651870"/>
            <a:ext cx="1728192" cy="4797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Topology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580112" y="2139702"/>
            <a:ext cx="3394720" cy="4797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Continuum theory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Obrázek 13" descr="heart-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1419622"/>
            <a:ext cx="2592288" cy="2162919"/>
          </a:xfrm>
          <a:prstGeom prst="rect">
            <a:avLst/>
          </a:prstGeom>
        </p:spPr>
      </p:pic>
      <p:pic>
        <p:nvPicPr>
          <p:cNvPr id="8" name="Obrázek 7" descr="pngeg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123728" y="1615108"/>
            <a:ext cx="1728192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1920s – page 2/3</a:t>
            </a:r>
            <a:endParaRPr lang="cs-CZ" dirty="0">
              <a:solidFill>
                <a:srgbClr val="0000FF"/>
              </a:solidFill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07504" y="1275606"/>
          <a:ext cx="8712968" cy="3386831"/>
        </p:xfrm>
        <a:graphic>
          <a:graphicData uri="http://schemas.openxmlformats.org/drawingml/2006/table">
            <a:tbl>
              <a:tblPr/>
              <a:tblGrid>
                <a:gridCol w="691584"/>
                <a:gridCol w="1468656"/>
                <a:gridCol w="648072"/>
                <a:gridCol w="5904656"/>
              </a:tblGrid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1923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Wazewski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T.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Wazewski universal dendrite containing a copy of any dendrite.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1924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Alexander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J.W.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Alexander horned sphere, a wild embedding of a sphere into space.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1924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Mazurkiewicz</a:t>
                      </a:r>
                      <a:endParaRPr lang="cs-CZ" sz="18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S.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Each locally connected homogeneous plane continuum is a simple closed curve.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1925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Gehman</a:t>
                      </a:r>
                      <a:endParaRPr lang="cs-CZ" sz="18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H.M.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Dendrite with ramification points of order 3 and end points forming the Cantor set.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1926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Menger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K.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Homogeneous </a:t>
                      </a:r>
                      <a:r>
                        <a:rPr lang="en-US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Menger</a:t>
                      </a:r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sponge containing a copy of every curve.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63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1927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Kuratowski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K.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A point of irreducibility in a continuum is not contained in two proper </a:t>
                      </a:r>
                      <a:r>
                        <a:rPr lang="en-US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subcontinua</a:t>
                      </a:r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(a characterization).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1920s – page 3/3</a:t>
            </a:r>
            <a:endParaRPr lang="cs-CZ" dirty="0">
              <a:solidFill>
                <a:srgbClr val="0000FF"/>
              </a:solidFill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07504" y="1275606"/>
          <a:ext cx="8712968" cy="3039719"/>
        </p:xfrm>
        <a:graphic>
          <a:graphicData uri="http://schemas.openxmlformats.org/drawingml/2006/table">
            <a:tbl>
              <a:tblPr/>
              <a:tblGrid>
                <a:gridCol w="691584"/>
                <a:gridCol w="1468656"/>
                <a:gridCol w="648072"/>
                <a:gridCol w="5904656"/>
              </a:tblGrid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1927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Vietoris</a:t>
                      </a:r>
                      <a:endParaRPr lang="cs-CZ" sz="1800" b="1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L.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Solenoid (in a sequence folding tube in a previous tube twice).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1929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Roberts</a:t>
                      </a:r>
                      <a:endParaRPr lang="cs-CZ" sz="18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J.H.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Upper </a:t>
                      </a:r>
                      <a:r>
                        <a:rPr lang="en-US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semicontinuous</a:t>
                      </a:r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decomposition of the plane into </a:t>
                      </a:r>
                      <a:r>
                        <a:rPr lang="en-US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nonseparating</a:t>
                      </a:r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locally connected </a:t>
                      </a:r>
                      <a:r>
                        <a:rPr lang="en-US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subcontinua</a:t>
                      </a:r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36">
                <a:tc>
                  <a:txBody>
                    <a:bodyPr/>
                    <a:lstStyle/>
                    <a:p>
                      <a:pPr algn="ctr" rtl="0" fontAlgn="ctr"/>
                      <a:endParaRPr lang="cs-CZ" sz="1800" kern="1200" dirty="0" err="1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18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1800" kern="1200" dirty="0" err="1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800" kern="1200" dirty="0" err="1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36">
                <a:tc>
                  <a:txBody>
                    <a:bodyPr/>
                    <a:lstStyle/>
                    <a:p>
                      <a:pPr algn="ctr" rtl="0" fontAlgn="ctr"/>
                      <a:endParaRPr lang="cs-CZ" sz="1800" kern="1200" dirty="0" err="1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18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18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800" kern="1200" dirty="0" err="1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36">
                <a:tc>
                  <a:txBody>
                    <a:bodyPr/>
                    <a:lstStyle/>
                    <a:p>
                      <a:pPr algn="ctr" rtl="0" fontAlgn="ctr"/>
                      <a:endParaRPr lang="cs-CZ" sz="1800" kern="1200" dirty="0" err="1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1800" kern="1200" dirty="0" err="1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18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8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631">
                <a:tc>
                  <a:txBody>
                    <a:bodyPr/>
                    <a:lstStyle/>
                    <a:p>
                      <a:pPr algn="ctr" rtl="0" fontAlgn="ctr"/>
                      <a:endParaRPr lang="cs-CZ" sz="1800" kern="1200" dirty="0" err="1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1800" kern="1200" dirty="0" err="1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1800" kern="1200" dirty="0" err="1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8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1930s – page 1/3</a:t>
            </a:r>
            <a:endParaRPr lang="cs-CZ" dirty="0">
              <a:solidFill>
                <a:srgbClr val="0000FF"/>
              </a:solidFill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07504" y="1275606"/>
          <a:ext cx="8712968" cy="3039719"/>
        </p:xfrm>
        <a:graphic>
          <a:graphicData uri="http://schemas.openxmlformats.org/drawingml/2006/table">
            <a:tbl>
              <a:tblPr/>
              <a:tblGrid>
                <a:gridCol w="691584"/>
                <a:gridCol w="1468656"/>
                <a:gridCol w="720080"/>
                <a:gridCol w="5832648"/>
              </a:tblGrid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1930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Mazurkiewicz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S.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A typical continuum is hereditarily indecomposable.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1930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Dantzig</a:t>
                      </a:r>
                      <a:endParaRPr lang="cs-CZ" sz="18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D. von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Homogeneity of a solenoid.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1930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Kurtowski</a:t>
                      </a:r>
                      <a:endParaRPr lang="cs-CZ" sz="18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K.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Planability test for local dendrites (cannot contain two special continua).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1930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Whyburn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G.T.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Whyburn's</a:t>
                      </a:r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curve, a continuum every </a:t>
                      </a:r>
                      <a:r>
                        <a:rPr lang="en-US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subcontinuum</a:t>
                      </a:r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of which separates the plane.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1931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Keller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O.H.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Hilbert</a:t>
                      </a:r>
                      <a:r>
                        <a:rPr lang="cs-CZ" sz="18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cube</a:t>
                      </a:r>
                      <a:r>
                        <a:rPr lang="cs-CZ" sz="18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lang="cs-CZ" sz="18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homogeneous</a:t>
                      </a:r>
                      <a:r>
                        <a:rPr lang="cs-CZ" sz="18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63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1932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Miller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E.W.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A dendrite not containing its proper copy.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1930s – page 2/3</a:t>
            </a:r>
            <a:endParaRPr lang="cs-CZ" dirty="0">
              <a:solidFill>
                <a:srgbClr val="0000FF"/>
              </a:solidFill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07504" y="1275606"/>
          <a:ext cx="8712968" cy="3271127"/>
        </p:xfrm>
        <a:graphic>
          <a:graphicData uri="http://schemas.openxmlformats.org/drawingml/2006/table">
            <a:tbl>
              <a:tblPr/>
              <a:tblGrid>
                <a:gridCol w="691584"/>
                <a:gridCol w="1468656"/>
                <a:gridCol w="648072"/>
                <a:gridCol w="5904656"/>
              </a:tblGrid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1932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Waraszkiewicz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Z.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Waraszkiewicz's spirals ( an uncountable family of continuously incomparable planar curves).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1934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Borsuk</a:t>
                      </a:r>
                      <a:endParaRPr lang="cs-CZ" sz="18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K.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The dunce hat (Borsuk's tube, acyclic polyhedron which is not the union of two acyclic polyhedra).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1935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Mazurkiewicz</a:t>
                      </a:r>
                      <a:endParaRPr lang="cs-CZ" sz="18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S. 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Any compact metric space of dimension 2 contains a nondegenerate indecomposable continuum.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1936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Whyburn</a:t>
                      </a:r>
                      <a:endParaRPr lang="cs-CZ" sz="18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G.T.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Decomposition of 3-space into 3-space using Antoine's arc and points.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1937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Sierpinski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W.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Arc mapped onto Hilbert cube. 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63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1937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Freudenthal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H.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Solenoid as an inverse limit.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1930s – page 3/3</a:t>
            </a:r>
            <a:endParaRPr lang="cs-CZ" dirty="0">
              <a:solidFill>
                <a:srgbClr val="0000FF"/>
              </a:solidFill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07504" y="1275606"/>
          <a:ext cx="8712968" cy="2808311"/>
        </p:xfrm>
        <a:graphic>
          <a:graphicData uri="http://schemas.openxmlformats.org/drawingml/2006/table">
            <a:tbl>
              <a:tblPr/>
              <a:tblGrid>
                <a:gridCol w="691584"/>
                <a:gridCol w="1468656"/>
                <a:gridCol w="648072"/>
                <a:gridCol w="5904656"/>
              </a:tblGrid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1937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Claytor</a:t>
                      </a:r>
                      <a:endParaRPr lang="cs-CZ" sz="18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S.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Two </a:t>
                      </a:r>
                      <a:r>
                        <a:rPr lang="en-US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Claytor</a:t>
                      </a:r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continua block planarity of a </a:t>
                      </a:r>
                      <a:r>
                        <a:rPr lang="en-US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Peano</a:t>
                      </a:r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continuum. 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36">
                <a:tc>
                  <a:txBody>
                    <a:bodyPr/>
                    <a:lstStyle/>
                    <a:p>
                      <a:pPr algn="ctr" rtl="0" fontAlgn="ctr"/>
                      <a:endParaRPr lang="cs-CZ" sz="1200" dirty="0"/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1200"/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1200"/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200" dirty="0"/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36">
                <a:tc>
                  <a:txBody>
                    <a:bodyPr/>
                    <a:lstStyle/>
                    <a:p>
                      <a:pPr algn="ctr" rtl="0" fontAlgn="ctr"/>
                      <a:endParaRPr lang="cs-CZ" sz="1200" dirty="0"/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1200" dirty="0"/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1200"/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200"/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36">
                <a:tc>
                  <a:txBody>
                    <a:bodyPr/>
                    <a:lstStyle/>
                    <a:p>
                      <a:pPr algn="ctr" rtl="0" fontAlgn="ctr"/>
                      <a:endParaRPr lang="cs-CZ" sz="1200"/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1200" dirty="0"/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1200" dirty="0"/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200"/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36">
                <a:tc>
                  <a:txBody>
                    <a:bodyPr/>
                    <a:lstStyle/>
                    <a:p>
                      <a:pPr algn="ctr" rtl="0" fontAlgn="ctr"/>
                      <a:endParaRPr lang="cs-CZ" sz="1200"/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1200"/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1200"/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200" dirty="0"/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631">
                <a:tc>
                  <a:txBody>
                    <a:bodyPr/>
                    <a:lstStyle/>
                    <a:p>
                      <a:pPr algn="ctr" rtl="0" fontAlgn="ctr"/>
                      <a:endParaRPr lang="cs-CZ" sz="1200"/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1200"/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1200"/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200" dirty="0"/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1940s</a:t>
            </a:r>
            <a:endParaRPr lang="cs-CZ" dirty="0">
              <a:solidFill>
                <a:srgbClr val="0000FF"/>
              </a:solidFill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07504" y="1275606"/>
          <a:ext cx="8712968" cy="3271127"/>
        </p:xfrm>
        <a:graphic>
          <a:graphicData uri="http://schemas.openxmlformats.org/drawingml/2006/table">
            <a:tbl>
              <a:tblPr/>
              <a:tblGrid>
                <a:gridCol w="691584"/>
                <a:gridCol w="1468656"/>
                <a:gridCol w="648072"/>
                <a:gridCol w="5904656"/>
              </a:tblGrid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1944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Sorgenfrey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R.H.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Every nondegenerate unicoherent continuum which is not a triod is irreducible.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1945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Besicovitch</a:t>
                      </a:r>
                      <a:endParaRPr lang="cs-CZ" sz="18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A.S.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A dendrite such that no two of its open sets are homeomorphic.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1947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Borsuk</a:t>
                      </a:r>
                      <a:endParaRPr lang="cs-CZ" sz="18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K.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An example of a simple arc in space whose projection in every plane has interior points.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1948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Bing 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R.H.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Homogeneity</a:t>
                      </a:r>
                      <a:r>
                        <a:rPr lang="cs-CZ" sz="18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cs-CZ" sz="18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cs-CZ" sz="18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pseudo</a:t>
                      </a:r>
                      <a:r>
                        <a:rPr lang="cs-CZ" sz="18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cs-CZ" sz="18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arc</a:t>
                      </a:r>
                      <a:r>
                        <a:rPr lang="cs-CZ" sz="18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1948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Moise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E.E.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Indecomposable planar continuum </a:t>
                      </a:r>
                      <a:r>
                        <a:rPr lang="en-US" sz="18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homeomorphic</a:t>
                      </a:r>
                      <a:r>
                        <a:rPr lang="en-US" sz="18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to each of its </a:t>
                      </a:r>
                      <a:r>
                        <a:rPr lang="en-US" sz="18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nondegenerate</a:t>
                      </a:r>
                      <a:r>
                        <a:rPr lang="en-US" sz="18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subcontinua</a:t>
                      </a:r>
                      <a:r>
                        <a:rPr lang="en-US" sz="18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(the pseudo-arc).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63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1948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Jones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F. B.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T function (the complement of T(A) contains the interior points of </a:t>
                      </a:r>
                      <a:r>
                        <a:rPr lang="en-US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subcontinua</a:t>
                      </a:r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not meeting A).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1950s – page 1/2</a:t>
            </a:r>
            <a:endParaRPr lang="cs-CZ" dirty="0">
              <a:solidFill>
                <a:srgbClr val="0000FF"/>
              </a:solidFill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07504" y="1275606"/>
          <a:ext cx="8712968" cy="3155423"/>
        </p:xfrm>
        <a:graphic>
          <a:graphicData uri="http://schemas.openxmlformats.org/drawingml/2006/table">
            <a:tbl>
              <a:tblPr/>
              <a:tblGrid>
                <a:gridCol w="691584"/>
                <a:gridCol w="1468656"/>
                <a:gridCol w="648072"/>
                <a:gridCol w="5904656"/>
              </a:tblGrid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1951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Hamilton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O.H.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Each chainable continuum has the fixed-point property.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1951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Bing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R.H.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Planar non-chainable circularly chainable hereditarily indecomposable continuum (a pseudo-circle).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1952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Anderson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R.D.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A continuous decomposition of the plane into nonseparating subcontinua.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1958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Anderson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R.D.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Menger universal curve is homogeneous.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1959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Anderson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R.D.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A plane continuum no two of whose </a:t>
                      </a:r>
                      <a:r>
                        <a:rPr lang="en-US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nendegenerate</a:t>
                      </a:r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subcontinua</a:t>
                      </a:r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are </a:t>
                      </a:r>
                      <a:r>
                        <a:rPr lang="en-US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homeomorphic</a:t>
                      </a:r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63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1959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Choquet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G.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A plane continuum no two of whose </a:t>
                      </a:r>
                      <a:r>
                        <a:rPr lang="en-US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nendegenerate</a:t>
                      </a:r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subcontinua</a:t>
                      </a:r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are </a:t>
                      </a:r>
                      <a:r>
                        <a:rPr lang="en-US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homeomorphic</a:t>
                      </a:r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1950s – page 2/2</a:t>
            </a:r>
            <a:endParaRPr lang="cs-CZ" dirty="0">
              <a:solidFill>
                <a:srgbClr val="0000FF"/>
              </a:solidFill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07504" y="1275606"/>
          <a:ext cx="8712968" cy="2924015"/>
        </p:xfrm>
        <a:graphic>
          <a:graphicData uri="http://schemas.openxmlformats.org/drawingml/2006/table">
            <a:tbl>
              <a:tblPr/>
              <a:tblGrid>
                <a:gridCol w="691584"/>
                <a:gridCol w="1468656"/>
                <a:gridCol w="648072"/>
                <a:gridCol w="5904656"/>
              </a:tblGrid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1959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Isbell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J.R.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Chainable continuum is an inverse limit of an inverse sequence of arcs.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1959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Bing 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R.H.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The circle of pseudo-arcs.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1959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Jones</a:t>
                      </a:r>
                      <a:endParaRPr lang="cs-CZ" sz="1800" b="1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F. B.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cs-CZ" sz="18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circle</a:t>
                      </a:r>
                      <a:r>
                        <a:rPr lang="cs-CZ" sz="18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cs-CZ" sz="18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pseudo</a:t>
                      </a:r>
                      <a:r>
                        <a:rPr lang="cs-CZ" sz="18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cs-CZ" sz="18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arcs</a:t>
                      </a:r>
                      <a:r>
                        <a:rPr lang="cs-CZ" sz="18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36">
                <a:tc>
                  <a:txBody>
                    <a:bodyPr/>
                    <a:lstStyle/>
                    <a:p>
                      <a:pPr algn="ctr" rtl="0" fontAlgn="ctr"/>
                      <a:endParaRPr lang="cs-CZ" sz="1800" kern="1200" dirty="0" err="1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18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1800" kern="1200" dirty="0" err="1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800" kern="1200" dirty="0" err="1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36">
                <a:tc>
                  <a:txBody>
                    <a:bodyPr/>
                    <a:lstStyle/>
                    <a:p>
                      <a:pPr algn="ctr" rtl="0" fontAlgn="ctr"/>
                      <a:endParaRPr lang="cs-CZ" sz="1800" kern="1200" dirty="0" err="1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18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18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8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631">
                <a:tc>
                  <a:txBody>
                    <a:bodyPr/>
                    <a:lstStyle/>
                    <a:p>
                      <a:pPr algn="ctr" rtl="0" fontAlgn="ctr"/>
                      <a:endParaRPr lang="cs-CZ" sz="1800" kern="1200" dirty="0" err="1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1800" kern="1200" dirty="0" err="1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1800" kern="1200" dirty="0" err="1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8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1960s – page 1/2</a:t>
            </a:r>
            <a:endParaRPr lang="cs-CZ" dirty="0">
              <a:solidFill>
                <a:srgbClr val="0000FF"/>
              </a:solidFill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07504" y="1275606"/>
          <a:ext cx="8712968" cy="3155423"/>
        </p:xfrm>
        <a:graphic>
          <a:graphicData uri="http://schemas.openxmlformats.org/drawingml/2006/table">
            <a:tbl>
              <a:tblPr/>
              <a:tblGrid>
                <a:gridCol w="691584"/>
                <a:gridCol w="1468656"/>
                <a:gridCol w="648072"/>
                <a:gridCol w="5904656"/>
              </a:tblGrid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1961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Lelek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A.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The Lelek fan (a smooth fan with a dense set of endpoints).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1962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Lelek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A.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Weakly chainable continua are exactly continuous images of the pseudo-arc.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1963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Borsuk</a:t>
                      </a:r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K.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Borsuk nonplanar fan.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1964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Henderson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G.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Arc is the only decomposable hereditarily equivalent continuum.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1964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Lelek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A.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Span zero (no two points can change the position on a continuum).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63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1964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Henderson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G.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The pseudo-arc is an inverse limit using only one binding map.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1960s – page 2/2</a:t>
            </a:r>
            <a:endParaRPr lang="cs-CZ" dirty="0">
              <a:solidFill>
                <a:srgbClr val="0000FF"/>
              </a:solidFill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07504" y="1275606"/>
          <a:ext cx="8712968" cy="3155423"/>
        </p:xfrm>
        <a:graphic>
          <a:graphicData uri="http://schemas.openxmlformats.org/drawingml/2006/table">
            <a:tbl>
              <a:tblPr/>
              <a:tblGrid>
                <a:gridCol w="691584"/>
                <a:gridCol w="1468656"/>
                <a:gridCol w="648072"/>
                <a:gridCol w="5904656"/>
              </a:tblGrid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1964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Charatonik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J.J.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Unicoherence of locally connected continua is an invariant under confluent mappings.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1965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Effros</a:t>
                      </a:r>
                      <a:endParaRPr lang="cs-CZ" sz="18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E.G.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The group of homeomorphisms acts locally.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1965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Schori</a:t>
                      </a:r>
                      <a:endParaRPr lang="cs-CZ" sz="1800" b="1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R.M.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Universal</a:t>
                      </a:r>
                      <a:r>
                        <a:rPr lang="cs-CZ" sz="18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chainable</a:t>
                      </a:r>
                      <a:r>
                        <a:rPr lang="cs-CZ" sz="18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continuum</a:t>
                      </a:r>
                      <a:r>
                        <a:rPr lang="cs-CZ" sz="18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1967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Smale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S. 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Buckethandle</a:t>
                      </a:r>
                      <a:r>
                        <a:rPr lang="en-US" sz="18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in a horseshoe shape as the fixed set of a mapping square into a horseshoe.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1967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Cook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H.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Cook's continuum (a continuum admitting only the identity or a constant mapping onto itself).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63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1969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Krasinkiewicz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J.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Sierpinski</a:t>
                      </a:r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universal plane curve is 1/2-homogeneous.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gem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429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1970s – page 1/4</a:t>
            </a:r>
            <a:endParaRPr lang="cs-CZ" dirty="0">
              <a:solidFill>
                <a:srgbClr val="0000FF"/>
              </a:solidFill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07504" y="1275606"/>
          <a:ext cx="8712968" cy="2808311"/>
        </p:xfrm>
        <a:graphic>
          <a:graphicData uri="http://schemas.openxmlformats.org/drawingml/2006/table">
            <a:tbl>
              <a:tblPr/>
              <a:tblGrid>
                <a:gridCol w="691584"/>
                <a:gridCol w="1468656"/>
                <a:gridCol w="648072"/>
                <a:gridCol w="5904656"/>
              </a:tblGrid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1970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Rogers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J.T.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A pseudo-solenoid is a common model for circle-like continua.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1970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Rogers</a:t>
                      </a:r>
                      <a:endParaRPr lang="cs-CZ" sz="1800" b="1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J.T.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The pseudo-circle is not homogeneous.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1970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Fearnley</a:t>
                      </a:r>
                      <a:endParaRPr lang="cs-CZ" sz="1800" b="1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L.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The pseudo-circle is unique.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1971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Lelek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A.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Houston </a:t>
                      </a:r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problem</a:t>
                      </a:r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book</a:t>
                      </a:r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1972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Ingram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W.T.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An </a:t>
                      </a:r>
                      <a:r>
                        <a:rPr lang="en-US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atriodic</a:t>
                      </a:r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tree-like continuum with positive span.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63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1972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Bennett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R.B.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Menger</a:t>
                      </a:r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universal curve is countable dense homogeneous.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1970s – page 2/4</a:t>
            </a:r>
            <a:endParaRPr lang="cs-CZ" dirty="0">
              <a:solidFill>
                <a:srgbClr val="0000FF"/>
              </a:solidFill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07504" y="1275606"/>
          <a:ext cx="8712968" cy="3039719"/>
        </p:xfrm>
        <a:graphic>
          <a:graphicData uri="http://schemas.openxmlformats.org/drawingml/2006/table">
            <a:tbl>
              <a:tblPr/>
              <a:tblGrid>
                <a:gridCol w="691584"/>
                <a:gridCol w="1396648"/>
                <a:gridCol w="720080"/>
                <a:gridCol w="5904656"/>
              </a:tblGrid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1972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Charatonik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J.J.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Problem posing (?) challenge over problem solving (exists) and generalisations (for all).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1973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Nadler</a:t>
                      </a:r>
                      <a:endParaRPr lang="cs-CZ" sz="18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Sam B. Jr.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The indecomposability of the dyadic solenoid.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1974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Rosenholtz</a:t>
                      </a:r>
                      <a:endParaRPr lang="cs-CZ" sz="18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I.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Open image of a chainable continuum is chainable.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1975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Ungar</a:t>
                      </a:r>
                      <a:endParaRPr lang="cs-CZ" sz="18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G.S.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2-homogeneous continuum is locally connected.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1977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Hagopian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Ch</a:t>
                      </a:r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.L.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Solenoids (homogeneous continua with only arc </a:t>
                      </a:r>
                      <a:r>
                        <a:rPr lang="en-US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subcontinua</a:t>
                      </a:r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63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1977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Rogers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J.T.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Solenoids</a:t>
                      </a:r>
                      <a:r>
                        <a:rPr lang="cs-CZ" sz="18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cs-CZ" sz="18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pseudo</a:t>
                      </a:r>
                      <a:r>
                        <a:rPr lang="cs-CZ" sz="18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cs-CZ" sz="18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arcs</a:t>
                      </a:r>
                      <a:r>
                        <a:rPr lang="cs-CZ" sz="18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1970s – page 3/4</a:t>
            </a:r>
            <a:endParaRPr lang="cs-CZ" dirty="0">
              <a:solidFill>
                <a:srgbClr val="0000FF"/>
              </a:solidFill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07504" y="1275606"/>
          <a:ext cx="8712968" cy="3039719"/>
        </p:xfrm>
        <a:graphic>
          <a:graphicData uri="http://schemas.openxmlformats.org/drawingml/2006/table">
            <a:tbl>
              <a:tblPr/>
              <a:tblGrid>
                <a:gridCol w="691584"/>
                <a:gridCol w="1468656"/>
                <a:gridCol w="648072"/>
                <a:gridCol w="5904656"/>
              </a:tblGrid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1978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Charatonik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J.J.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Arc-like openly homogenous continuum is the pseudo-arc.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1978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Curtis</a:t>
                      </a:r>
                      <a:endParaRPr lang="cs-CZ" sz="18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D.W.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Hyperspaces of closed subsets of Peano continua are Hilbert cubes.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1978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Schori</a:t>
                      </a:r>
                      <a:endParaRPr lang="cs-CZ" sz="18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R.M.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Hyperspaces of closed subsets of </a:t>
                      </a:r>
                      <a:r>
                        <a:rPr lang="en-US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Peano</a:t>
                      </a:r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continua are Hilbert cubes.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1978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Illanes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Hyperspaces of sets. Book I 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1978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Grispolakis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J.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Universal</a:t>
                      </a:r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smooth</a:t>
                      </a:r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dendroid</a:t>
                      </a:r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63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1978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Tymchatyn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E.D.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Universal</a:t>
                      </a:r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smooth</a:t>
                      </a:r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dendroid</a:t>
                      </a:r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1970s – page 4/4</a:t>
            </a:r>
            <a:endParaRPr lang="cs-CZ" dirty="0">
              <a:solidFill>
                <a:srgbClr val="0000FF"/>
              </a:solidFill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07504" y="1275606"/>
          <a:ext cx="8712968" cy="2924015"/>
        </p:xfrm>
        <a:graphic>
          <a:graphicData uri="http://schemas.openxmlformats.org/drawingml/2006/table">
            <a:tbl>
              <a:tblPr/>
              <a:tblGrid>
                <a:gridCol w="691584"/>
                <a:gridCol w="1468656"/>
                <a:gridCol w="648072"/>
                <a:gridCol w="5904656"/>
              </a:tblGrid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1979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Bellamy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D.P.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A nonplanar tree-like continuum which admits a fixed point free mapping.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1979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Ingram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W.T.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Hereditarily</a:t>
                      </a:r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indecomposable</a:t>
                      </a:r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tree</a:t>
                      </a:r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like</a:t>
                      </a:r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continua</a:t>
                      </a:r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36">
                <a:tc>
                  <a:txBody>
                    <a:bodyPr/>
                    <a:lstStyle/>
                    <a:p>
                      <a:pPr algn="ctr" rtl="0" fontAlgn="ctr"/>
                      <a:endParaRPr lang="cs-CZ" sz="18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18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18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8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36">
                <a:tc>
                  <a:txBody>
                    <a:bodyPr/>
                    <a:lstStyle/>
                    <a:p>
                      <a:pPr algn="ctr" rtl="0" fontAlgn="ctr"/>
                      <a:endParaRPr lang="cs-CZ" sz="18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18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18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8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36">
                <a:tc>
                  <a:txBody>
                    <a:bodyPr/>
                    <a:lstStyle/>
                    <a:p>
                      <a:pPr algn="ctr" rtl="0" fontAlgn="ctr"/>
                      <a:endParaRPr lang="cs-CZ" sz="18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18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18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18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631">
                <a:tc>
                  <a:txBody>
                    <a:bodyPr/>
                    <a:lstStyle/>
                    <a:p>
                      <a:pPr algn="ctr" rtl="0" fontAlgn="ctr"/>
                      <a:endParaRPr lang="cs-CZ" sz="18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18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18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18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1980s – page 1/3</a:t>
            </a:r>
            <a:endParaRPr lang="cs-CZ" dirty="0">
              <a:solidFill>
                <a:srgbClr val="0000FF"/>
              </a:solidFill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07504" y="1275606"/>
          <a:ext cx="8712968" cy="3271127"/>
        </p:xfrm>
        <a:graphic>
          <a:graphicData uri="http://schemas.openxmlformats.org/drawingml/2006/table">
            <a:tbl>
              <a:tblPr/>
              <a:tblGrid>
                <a:gridCol w="691584"/>
                <a:gridCol w="1468656"/>
                <a:gridCol w="648072"/>
                <a:gridCol w="5904656"/>
              </a:tblGrid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1980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Oversteegen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Lex G.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A dendroid with a monotone open map onto an arc.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1980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Mill</a:t>
                      </a:r>
                      <a:endParaRPr lang="cs-CZ" sz="18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J. van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A Peano continuum homeomorphic to its own square but not to its countable infinite product.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1980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Iliadis</a:t>
                      </a:r>
                      <a:endParaRPr lang="cs-CZ" sz="18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S.D.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Universal completely regular continuum (each nondegenerate subcontinuum has a nonempty interior).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1982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Oversteegen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Lex</a:t>
                      </a:r>
                      <a:endParaRPr lang="cs-CZ" sz="18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Indecomposable homogeneous planar continuum has span zero.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1982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Tymchatyn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E.D.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Indecomposable homogeneous planar continuum has span zero.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63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1984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Charatonik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J.J.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Example of a smooth </a:t>
                      </a:r>
                      <a:r>
                        <a:rPr lang="en-US" sz="18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dendroid</a:t>
                      </a:r>
                      <a:r>
                        <a:rPr lang="en-US" sz="18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without ordinary points.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1980s – page 2/3</a:t>
            </a:r>
            <a:endParaRPr lang="cs-CZ" dirty="0">
              <a:solidFill>
                <a:srgbClr val="0000FF"/>
              </a:solidFill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07504" y="1275606"/>
          <a:ext cx="8712968" cy="3155423"/>
        </p:xfrm>
        <a:graphic>
          <a:graphicData uri="http://schemas.openxmlformats.org/drawingml/2006/table">
            <a:tbl>
              <a:tblPr/>
              <a:tblGrid>
                <a:gridCol w="691584"/>
                <a:gridCol w="1468656"/>
                <a:gridCol w="648072"/>
                <a:gridCol w="5904656"/>
              </a:tblGrid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1984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b="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Nikiel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b="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J.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b="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Gehman dendroid is the only dendrite with its set of end-points homeomorphic to the Cantor set.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1985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b="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Mackowiak</a:t>
                      </a:r>
                      <a:endParaRPr lang="cs-CZ" sz="1800" b="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b="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T.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b="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A universal hereditarily indecomposable continuum.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1986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Kennedy</a:t>
                      </a:r>
                      <a:endParaRPr lang="cs-CZ" sz="18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J.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Pseudo-circle has </a:t>
                      </a:r>
                      <a:r>
                        <a:rPr lang="en-US" sz="18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uncountably</a:t>
                      </a:r>
                      <a:r>
                        <a:rPr lang="en-US" sz="18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many orbits each of which is the union of </a:t>
                      </a:r>
                      <a:r>
                        <a:rPr lang="en-US" sz="18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uncountably</a:t>
                      </a:r>
                      <a:r>
                        <a:rPr lang="en-US" sz="18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many </a:t>
                      </a:r>
                      <a:r>
                        <a:rPr lang="en-US" sz="18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composants</a:t>
                      </a:r>
                      <a:r>
                        <a:rPr lang="en-US" sz="18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1986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Rogers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J.T.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Pseudo-circle has </a:t>
                      </a:r>
                      <a:r>
                        <a:rPr lang="en-US" sz="18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uncountably</a:t>
                      </a:r>
                      <a:r>
                        <a:rPr lang="en-US" sz="18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many orbits each of which is the union of </a:t>
                      </a:r>
                      <a:r>
                        <a:rPr lang="en-US" sz="18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uncountably</a:t>
                      </a:r>
                      <a:r>
                        <a:rPr lang="en-US" sz="18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many </a:t>
                      </a:r>
                      <a:r>
                        <a:rPr lang="en-US" sz="18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composants</a:t>
                      </a:r>
                      <a:r>
                        <a:rPr lang="en-US" sz="18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1988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b="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Mackowiak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b="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T.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b="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A characterization of finitely irreducible continua.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631">
                <a:tc>
                  <a:txBody>
                    <a:bodyPr/>
                    <a:lstStyle/>
                    <a:p>
                      <a:pPr algn="ctr" rtl="0" fontAlgn="ctr"/>
                      <a:endParaRPr lang="cs-CZ" sz="1800" b="1" kern="1200" dirty="0" err="1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1800" b="1" kern="1200" dirty="0" err="1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1800" b="1" kern="1200" dirty="0" err="1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800" b="1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1980s – page 3/3</a:t>
            </a:r>
            <a:endParaRPr lang="cs-CZ" dirty="0">
              <a:solidFill>
                <a:srgbClr val="0000FF"/>
              </a:solidFill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07504" y="1275606"/>
          <a:ext cx="8712968" cy="2924015"/>
        </p:xfrm>
        <a:graphic>
          <a:graphicData uri="http://schemas.openxmlformats.org/drawingml/2006/table">
            <a:tbl>
              <a:tblPr/>
              <a:tblGrid>
                <a:gridCol w="691584"/>
                <a:gridCol w="1468656"/>
                <a:gridCol w="648072"/>
                <a:gridCol w="5904656"/>
              </a:tblGrid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1989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Charatonik</a:t>
                      </a:r>
                      <a:endParaRPr lang="cs-CZ" sz="18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J.J.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A fan is smooth iff can be embedded into the Cantor fan.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1989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Charatonik</a:t>
                      </a:r>
                      <a:endParaRPr lang="cs-CZ" sz="18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W.J.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A fan is smooth </a:t>
                      </a:r>
                      <a:r>
                        <a:rPr lang="en-US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iff</a:t>
                      </a:r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can be embedded into the Cantor fan.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1989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Charatonik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W.J.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Lelek</a:t>
                      </a:r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fan is the unique smooth fan with a dense set of endpoints.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36">
                <a:tc>
                  <a:txBody>
                    <a:bodyPr/>
                    <a:lstStyle/>
                    <a:p>
                      <a:pPr algn="ctr" rtl="0" fontAlgn="ctr"/>
                      <a:endParaRPr lang="cs-CZ" sz="1800" kern="1200" dirty="0" err="1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1800" kern="1200" dirty="0" err="1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18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8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36">
                <a:tc>
                  <a:txBody>
                    <a:bodyPr/>
                    <a:lstStyle/>
                    <a:p>
                      <a:pPr algn="ctr" rtl="0" fontAlgn="ctr"/>
                      <a:endParaRPr lang="cs-CZ" sz="1800" kern="1200" dirty="0" err="1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1800" kern="1200" dirty="0" err="1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1800" kern="1200" dirty="0" err="1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8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631">
                <a:tc>
                  <a:txBody>
                    <a:bodyPr/>
                    <a:lstStyle/>
                    <a:p>
                      <a:pPr algn="ctr" rtl="0" fontAlgn="ctr"/>
                      <a:endParaRPr lang="cs-CZ" sz="1800" b="1" kern="1200" dirty="0" err="1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1800" b="1" kern="1200" dirty="0" err="1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1800" b="1" kern="1200" dirty="0" err="1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800" b="1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1990s – page 1/4</a:t>
            </a:r>
            <a:endParaRPr lang="cs-CZ" dirty="0">
              <a:solidFill>
                <a:srgbClr val="0000FF"/>
              </a:solidFill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07504" y="1275606"/>
          <a:ext cx="8712968" cy="3386831"/>
        </p:xfrm>
        <a:graphic>
          <a:graphicData uri="http://schemas.openxmlformats.org/drawingml/2006/table">
            <a:tbl>
              <a:tblPr/>
              <a:tblGrid>
                <a:gridCol w="691584"/>
                <a:gridCol w="1252632"/>
                <a:gridCol w="864096"/>
                <a:gridCol w="5904656"/>
              </a:tblGrid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1990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Kuperberg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K.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A locally connected homogeneous non-bihomogeneous continuum of dimension 7.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1990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Krupski</a:t>
                      </a:r>
                      <a:endParaRPr lang="cs-CZ" sz="18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Homogeneous tree-like continua are hereditarily indecomposable.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1990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Prajs</a:t>
                      </a:r>
                      <a:endParaRPr lang="cs-CZ" sz="1800" b="1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J.R.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Homogeneous tree-like continua are hereditarily indecomposable.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1991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Minc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A transitive map on [0,1] whose inverse limit is the pseudo-arc.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1991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Transue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W.R.R.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A transitive map on [0,1] whose inverse limit is the pseudo-arc.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63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1992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Nadler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Sam B. Jr.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Continuum Theory. An Introduction. Book II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1990s – page 2/4</a:t>
            </a:r>
            <a:endParaRPr lang="cs-CZ" dirty="0">
              <a:solidFill>
                <a:srgbClr val="0000FF"/>
              </a:solidFill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07504" y="1275606"/>
          <a:ext cx="8712968" cy="3155423"/>
        </p:xfrm>
        <a:graphic>
          <a:graphicData uri="http://schemas.openxmlformats.org/drawingml/2006/table">
            <a:tbl>
              <a:tblPr/>
              <a:tblGrid>
                <a:gridCol w="691584"/>
                <a:gridCol w="1396648"/>
                <a:gridCol w="720080"/>
                <a:gridCol w="5904656"/>
              </a:tblGrid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1993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Nadler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Sam B. Jr.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A continuum separated by each of its nondegenerate proper subcontinua.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1993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Seldomridge</a:t>
                      </a:r>
                      <a:endParaRPr lang="cs-CZ" sz="18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Gary A.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A continuum separated by each of its nondegenerate proper subcontinua.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1993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Bellamy</a:t>
                      </a:r>
                      <a:endParaRPr lang="cs-CZ" sz="18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D.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A tree-like continuum without the fixed-point property.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1993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Minc</a:t>
                      </a:r>
                      <a:endParaRPr lang="cs-CZ" sz="18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An atriodic simple-4-od-like continuum which is not simple-triod-like.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1993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Aarts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J.M.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Hairy</a:t>
                      </a:r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arc</a:t>
                      </a:r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63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1993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Oversteegen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L.G.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Hairy</a:t>
                      </a:r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arc</a:t>
                      </a:r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1990s – page 3/4</a:t>
            </a:r>
            <a:endParaRPr lang="cs-CZ" dirty="0">
              <a:solidFill>
                <a:srgbClr val="0000FF"/>
              </a:solidFill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07504" y="1275606"/>
          <a:ext cx="8712968" cy="3155423"/>
        </p:xfrm>
        <a:graphic>
          <a:graphicData uri="http://schemas.openxmlformats.org/drawingml/2006/table">
            <a:tbl>
              <a:tblPr/>
              <a:tblGrid>
                <a:gridCol w="691584"/>
                <a:gridCol w="1396648"/>
                <a:gridCol w="720080"/>
                <a:gridCol w="5904656"/>
              </a:tblGrid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1994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Bandt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Ch.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Non-zero composants of the Buckethandle are homeomorphic.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1995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Kennedy</a:t>
                      </a:r>
                      <a:endParaRPr lang="cs-CZ" sz="18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J.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Buckethandle as an inverse limit of circles using a single bonding map.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1996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Hagopian</a:t>
                      </a:r>
                      <a:endParaRPr lang="cs-CZ" sz="18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Ch. L.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Simply connected plane continua have the fixed-point property.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1999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Lewis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W.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An example of a chainable continuum that admits an exactly 2-to-1 mapping onto a continuum.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1999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Illanes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Hyperspaces</a:t>
                      </a:r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Book</a:t>
                      </a:r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III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63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1999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Nadler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Sam B. Jr.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Hyperspaces</a:t>
                      </a:r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Book</a:t>
                      </a:r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III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diamantes-grand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3478"/>
            <a:ext cx="9144000" cy="4124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1990s – page 4/4</a:t>
            </a:r>
            <a:endParaRPr lang="cs-CZ" dirty="0">
              <a:solidFill>
                <a:srgbClr val="0000FF"/>
              </a:solidFill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07504" y="1275606"/>
          <a:ext cx="8712968" cy="2924015"/>
        </p:xfrm>
        <a:graphic>
          <a:graphicData uri="http://schemas.openxmlformats.org/drawingml/2006/table">
            <a:tbl>
              <a:tblPr/>
              <a:tblGrid>
                <a:gridCol w="691584"/>
                <a:gridCol w="1468656"/>
                <a:gridCol w="648072"/>
                <a:gridCol w="5904656"/>
              </a:tblGrid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1999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Lewis</a:t>
                      </a:r>
                      <a:endParaRPr lang="cs-CZ" sz="18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W.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Pseudo-arc maturity.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1999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Illanes</a:t>
                      </a:r>
                      <a:endParaRPr lang="cs-CZ" sz="18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The Continuum theory hyperspace in Mexico.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1999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Minc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There exists a tree-like weakly chainable continuum without the fixed-point property.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36">
                <a:tc>
                  <a:txBody>
                    <a:bodyPr/>
                    <a:lstStyle/>
                    <a:p>
                      <a:pPr algn="ctr" rtl="0" fontAlgn="ctr"/>
                      <a:endParaRPr lang="cs-CZ" sz="1800" kern="1200" dirty="0" err="1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1800" kern="1200" dirty="0" err="1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1800" kern="1200" dirty="0" err="1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8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36">
                <a:tc>
                  <a:txBody>
                    <a:bodyPr/>
                    <a:lstStyle/>
                    <a:p>
                      <a:pPr algn="ctr" rtl="0" fontAlgn="ctr"/>
                      <a:endParaRPr lang="cs-CZ" sz="1800" kern="1200" dirty="0" err="1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1800" kern="1200" dirty="0" err="1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1800" kern="1200" dirty="0" err="1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18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631">
                <a:tc>
                  <a:txBody>
                    <a:bodyPr/>
                    <a:lstStyle/>
                    <a:p>
                      <a:pPr algn="ctr" rtl="0" fontAlgn="ctr"/>
                      <a:endParaRPr lang="cs-CZ" sz="1800" kern="1200" dirty="0" err="1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1800" kern="1200" dirty="0" err="1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1800" kern="1200" dirty="0" err="1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18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2000s</a:t>
            </a:r>
            <a:endParaRPr lang="cs-CZ" dirty="0">
              <a:solidFill>
                <a:srgbClr val="0000FF"/>
              </a:solidFill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07504" y="1275606"/>
          <a:ext cx="8712968" cy="3039719"/>
        </p:xfrm>
        <a:graphic>
          <a:graphicData uri="http://schemas.openxmlformats.org/drawingml/2006/table">
            <a:tbl>
              <a:tblPr/>
              <a:tblGrid>
                <a:gridCol w="691584"/>
                <a:gridCol w="1468656"/>
                <a:gridCol w="648072"/>
                <a:gridCol w="5904656"/>
              </a:tblGrid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2000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Prajs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J.R.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A continuous decomposition of the Menger curve into pseudo-arcs.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2002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Illanes</a:t>
                      </a:r>
                      <a:endParaRPr lang="cs-CZ" sz="18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Buckethandle admits no mean.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2003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Minc</a:t>
                      </a:r>
                      <a:endParaRPr lang="cs-CZ" sz="18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Buckethandle is mapped onto a planar dedroid with point-inverses at most of cardinality 3.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2003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Minc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Planar</a:t>
                      </a:r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dendroid</a:t>
                      </a:r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contains</a:t>
                      </a:r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a single point </a:t>
                      </a:r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bottleneck</a:t>
                      </a:r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2005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Macias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Topics on continua. Book IV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631">
                <a:tc>
                  <a:txBody>
                    <a:bodyPr/>
                    <a:lstStyle/>
                    <a:p>
                      <a:pPr algn="ctr" rtl="0" fontAlgn="ctr"/>
                      <a:endParaRPr lang="cs-CZ" sz="1200" dirty="0"/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1200" dirty="0"/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1200"/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200" dirty="0"/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2010s – page 1/3</a:t>
            </a:r>
            <a:endParaRPr lang="cs-CZ" dirty="0">
              <a:solidFill>
                <a:srgbClr val="0000FF"/>
              </a:solidFill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07504" y="1275606"/>
          <a:ext cx="8712968" cy="2924015"/>
        </p:xfrm>
        <a:graphic>
          <a:graphicData uri="http://schemas.openxmlformats.org/drawingml/2006/table">
            <a:tbl>
              <a:tblPr/>
              <a:tblGrid>
                <a:gridCol w="691584"/>
                <a:gridCol w="1468656"/>
                <a:gridCol w="648072"/>
                <a:gridCol w="5904656"/>
              </a:tblGrid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2010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Illanes</a:t>
                      </a:r>
                      <a:endParaRPr lang="cs-CZ" sz="18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The arc is the only chainable continuum admitting a mean.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2010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Villanueva</a:t>
                      </a:r>
                      <a:endParaRPr lang="cs-CZ" sz="18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H.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The arc is the only chainable continuum admitting a mean.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2011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Hoehn</a:t>
                      </a:r>
                      <a:endParaRPr lang="cs-CZ" sz="18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L.C.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A non-chainable plane continuum with span zero.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2012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Ingram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W.T.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Inverse limit of books on inverse limit...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2013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Vejnar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B.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Acrless</a:t>
                      </a:r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-arc, the arc-like arc-less continuum with two endpoints.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63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2013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Hoehn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L.C.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An uncountable collection of copies of a non-chainable tree-like continuum in the plane.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2010s – page 2/3</a:t>
            </a:r>
            <a:endParaRPr lang="cs-CZ" dirty="0">
              <a:solidFill>
                <a:srgbClr val="0000FF"/>
              </a:solidFill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07504" y="1275606"/>
          <a:ext cx="8712968" cy="3271127"/>
        </p:xfrm>
        <a:graphic>
          <a:graphicData uri="http://schemas.openxmlformats.org/drawingml/2006/table">
            <a:tbl>
              <a:tblPr/>
              <a:tblGrid>
                <a:gridCol w="691584"/>
                <a:gridCol w="1468656"/>
                <a:gridCol w="648072"/>
                <a:gridCol w="5904656"/>
              </a:tblGrid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2014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Sturm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F. 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Pseudo-solenoid is not continuously homogeneous.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Mill</a:t>
                      </a:r>
                      <a:endParaRPr lang="cs-CZ" sz="18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J. van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Pseudo-arc is the only continuum with homeomorphically near property.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Banic</a:t>
                      </a:r>
                      <a:endParaRPr lang="cs-CZ" sz="18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Standard universal dendrite of order 3 as an inverse limit of arcs with one binding map.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Mart</a:t>
                      </a:r>
                      <a:r>
                        <a:rPr lang="en-US" sz="1800" kern="120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cs-CZ" sz="1800" kern="120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nez</a:t>
                      </a:r>
                      <a:r>
                        <a:rPr lang="cs-CZ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-de-la-</a:t>
                      </a:r>
                      <a:r>
                        <a:rPr lang="cs-CZ" sz="1800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Vega</a:t>
                      </a:r>
                      <a:endParaRPr lang="cs-CZ" sz="18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V.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Standard universal dendrite of order 3 as an inverse limit of arcs with one binding map.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Prajs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J.R.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Arcwise</a:t>
                      </a:r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connected homogeneous continuum is a continuous image of the Cantor fan.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631">
                <a:tc>
                  <a:txBody>
                    <a:bodyPr/>
                    <a:lstStyle/>
                    <a:p>
                      <a:pPr algn="ctr" rtl="0" fontAlgn="ctr"/>
                      <a:endParaRPr lang="cs-CZ" sz="1800" kern="1200" dirty="0" err="1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1800" kern="1200" dirty="0" err="1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1800" kern="1200" dirty="0" err="1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8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2010s – page 3/3</a:t>
            </a:r>
            <a:endParaRPr lang="cs-CZ" dirty="0">
              <a:solidFill>
                <a:srgbClr val="0000FF"/>
              </a:solidFill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07504" y="1275606"/>
          <a:ext cx="8712968" cy="2808311"/>
        </p:xfrm>
        <a:graphic>
          <a:graphicData uri="http://schemas.openxmlformats.org/drawingml/2006/table">
            <a:tbl>
              <a:tblPr/>
              <a:tblGrid>
                <a:gridCol w="691584"/>
                <a:gridCol w="1468656"/>
                <a:gridCol w="648072"/>
                <a:gridCol w="5904656"/>
              </a:tblGrid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Hoehn</a:t>
                      </a:r>
                      <a:endParaRPr lang="cs-CZ" sz="18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L.C.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Classification of planar homogeneous continua.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Oversteegen</a:t>
                      </a:r>
                      <a:endParaRPr lang="cs-CZ" sz="1800" b="1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Lex</a:t>
                      </a:r>
                      <a:endParaRPr lang="cs-CZ" sz="1800" b="1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Classification of planar homogeneous continua.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Vejnar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B.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Two non-block points in any continuum.</a:t>
                      </a: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36">
                <a:tc>
                  <a:txBody>
                    <a:bodyPr/>
                    <a:lstStyle/>
                    <a:p>
                      <a:pPr algn="ctr" rtl="0" fontAlgn="ctr"/>
                      <a:endParaRPr lang="cs-CZ" sz="18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18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18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8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36">
                <a:tc>
                  <a:txBody>
                    <a:bodyPr/>
                    <a:lstStyle/>
                    <a:p>
                      <a:pPr algn="ctr" rtl="0" fontAlgn="ctr"/>
                      <a:endParaRPr lang="cs-CZ" sz="18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18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18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8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631">
                <a:tc>
                  <a:txBody>
                    <a:bodyPr/>
                    <a:lstStyle/>
                    <a:p>
                      <a:pPr algn="ctr" rtl="0" fontAlgn="ctr"/>
                      <a:endParaRPr lang="cs-CZ" sz="1800" kern="1200" dirty="0" err="1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1800" kern="1200" dirty="0" err="1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1800" kern="1200" dirty="0" err="1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8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2020s</a:t>
            </a:r>
            <a:endParaRPr lang="cs-CZ" dirty="0">
              <a:solidFill>
                <a:srgbClr val="0000FF"/>
              </a:solidFill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79512" y="2018189"/>
          <a:ext cx="8712968" cy="738082"/>
        </p:xfrm>
        <a:graphic>
          <a:graphicData uri="http://schemas.openxmlformats.org/drawingml/2006/table">
            <a:tbl>
              <a:tblPr/>
              <a:tblGrid>
                <a:gridCol w="691584"/>
                <a:gridCol w="1396648"/>
                <a:gridCol w="504056"/>
                <a:gridCol w="6120680"/>
              </a:tblGrid>
              <a:tr h="3690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dirty="0">
                          <a:solidFill>
                            <a:srgbClr val="0000FF"/>
                          </a:solidFill>
                        </a:rPr>
                        <a:t>2020</a:t>
                      </a:r>
                    </a:p>
                  </a:txBody>
                  <a:tcPr marL="22860" marR="22860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b="1">
                          <a:solidFill>
                            <a:srgbClr val="FF0000"/>
                          </a:solidFill>
                        </a:rPr>
                        <a:t>Hoehn</a:t>
                      </a:r>
                    </a:p>
                  </a:txBody>
                  <a:tcPr marL="22860" marR="22860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b="1" dirty="0" smtClean="0">
                          <a:solidFill>
                            <a:srgbClr val="FF0000"/>
                          </a:solidFill>
                        </a:rPr>
                        <a:t>L.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C.</a:t>
                      </a:r>
                      <a:endParaRPr lang="cs-CZ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22860" marR="22860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b="1" dirty="0">
                          <a:solidFill>
                            <a:srgbClr val="0000FF"/>
                          </a:solidFill>
                        </a:rPr>
                        <a:t>Classification of hereditarily equivalent plane continua.</a:t>
                      </a:r>
                    </a:p>
                  </a:txBody>
                  <a:tcPr marL="22860" marR="22860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0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>
                          <a:solidFill>
                            <a:srgbClr val="0000FF"/>
                          </a:solidFill>
                        </a:rPr>
                        <a:t>2020</a:t>
                      </a:r>
                    </a:p>
                  </a:txBody>
                  <a:tcPr marL="22860" marR="22860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b="1">
                          <a:solidFill>
                            <a:srgbClr val="0000FF"/>
                          </a:solidFill>
                        </a:rPr>
                        <a:t>Oversteegen</a:t>
                      </a:r>
                    </a:p>
                  </a:txBody>
                  <a:tcPr marL="22860" marR="22860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cs-CZ" sz="1800" b="1">
                          <a:solidFill>
                            <a:srgbClr val="0000FF"/>
                          </a:solidFill>
                        </a:rPr>
                        <a:t>Lex</a:t>
                      </a:r>
                    </a:p>
                  </a:txBody>
                  <a:tcPr marL="22860" marR="22860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b="1" dirty="0">
                          <a:solidFill>
                            <a:srgbClr val="0000FF"/>
                          </a:solidFill>
                        </a:rPr>
                        <a:t>Classification of hereditarily equivalent plane continua.</a:t>
                      </a:r>
                    </a:p>
                  </a:txBody>
                  <a:tcPr marL="22860" marR="22860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buckethand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0"/>
            <a:ext cx="6607113" cy="4488569"/>
          </a:xfrm>
          <a:prstGeom prst="rect">
            <a:avLst/>
          </a:prstGeom>
        </p:spPr>
      </p:pic>
      <p:sp>
        <p:nvSpPr>
          <p:cNvPr id="3" name="Zástupný symbol pro obsah 2"/>
          <p:cNvSpPr txBox="1">
            <a:spLocks/>
          </p:cNvSpPr>
          <p:nvPr/>
        </p:nvSpPr>
        <p:spPr>
          <a:xfrm>
            <a:off x="1403648" y="4515966"/>
            <a:ext cx="6455568" cy="5065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lvl="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00FF"/>
                </a:solidFill>
              </a:rPr>
              <a:t>Name - Continuum Theory Gem Award (YEAR)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pngeg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699542"/>
            <a:ext cx="3435846" cy="343584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259632" y="267494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Congratulations to the award winners !!!</a:t>
            </a:r>
            <a:endParaRPr lang="cs-CZ" sz="2800" dirty="0">
              <a:solidFill>
                <a:srgbClr val="0000FF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699792" y="4083918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Thanks for the gems !!!</a:t>
            </a:r>
            <a:endParaRPr lang="cs-CZ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MORAL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75656" y="1131590"/>
            <a:ext cx="5987008" cy="651519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of Continuum Theory Gem Award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67544" y="2067694"/>
            <a:ext cx="7848872" cy="2520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rgbClr val="0000FF"/>
                </a:solidFill>
              </a:rPr>
              <a:t>Moral duty to give awards for gems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History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track of events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baseline="0" dirty="0" smtClean="0">
                <a:solidFill>
                  <a:srgbClr val="0000FF"/>
                </a:solidFill>
              </a:rPr>
              <a:t>History track of people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BENEFITS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75656" y="1131590"/>
            <a:ext cx="5987008" cy="651519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of Continuum Theory Gem Award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95686"/>
            <a:ext cx="7848872" cy="2520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rgbClr val="0000FF"/>
                </a:solidFill>
              </a:rPr>
              <a:t>Family status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Unique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Buckethandle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composant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baseline="0" dirty="0" smtClean="0">
                <a:solidFill>
                  <a:srgbClr val="0000FF"/>
                </a:solidFill>
              </a:rPr>
              <a:t>Being in a GREAT company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Looking for the next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composant</a:t>
            </a: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pngeg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APPLICATION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75656" y="1131590"/>
            <a:ext cx="5987008" cy="651519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of Continuum Theory Gem Award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139702"/>
            <a:ext cx="7848872" cy="2520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rgbClr val="0000FF"/>
                </a:solidFill>
              </a:rPr>
              <a:t>Professional status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Funding, Projects, Grants, Money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baseline="0" dirty="0" smtClean="0">
                <a:solidFill>
                  <a:srgbClr val="0000FF"/>
                </a:solidFill>
              </a:rPr>
              <a:t>PhD students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CV</a:t>
            </a: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examplesaward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99542"/>
            <a:ext cx="9144000" cy="33611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WikipediA</a:t>
            </a:r>
            <a:r>
              <a:rPr lang="en-US" dirty="0" smtClean="0">
                <a:solidFill>
                  <a:srgbClr val="FF0000"/>
                </a:solidFill>
              </a:rPr>
              <a:t> – Math Prizes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15 </a:t>
            </a:r>
            <a:r>
              <a:rPr lang="cs-CZ" dirty="0" err="1" smtClean="0">
                <a:solidFill>
                  <a:srgbClr val="0000FF"/>
                </a:solidFill>
              </a:rPr>
              <a:t>international</a:t>
            </a:r>
            <a:endParaRPr lang="cs-CZ" dirty="0" smtClean="0">
              <a:solidFill>
                <a:srgbClr val="0000FF"/>
              </a:solidFill>
            </a:endParaRPr>
          </a:p>
          <a:p>
            <a:r>
              <a:rPr lang="cs-CZ" dirty="0" smtClean="0">
                <a:solidFill>
                  <a:srgbClr val="0000FF"/>
                </a:solidFill>
              </a:rPr>
              <a:t>98 </a:t>
            </a:r>
            <a:r>
              <a:rPr lang="cs-CZ" dirty="0" err="1" smtClean="0">
                <a:solidFill>
                  <a:srgbClr val="0000FF"/>
                </a:solidFill>
              </a:rPr>
              <a:t>America</a:t>
            </a:r>
            <a:endParaRPr lang="cs-CZ" dirty="0" smtClean="0">
              <a:solidFill>
                <a:srgbClr val="0000FF"/>
              </a:solidFill>
            </a:endParaRPr>
          </a:p>
          <a:p>
            <a:r>
              <a:rPr lang="cs-CZ" dirty="0" smtClean="0">
                <a:solidFill>
                  <a:srgbClr val="0000FF"/>
                </a:solidFill>
              </a:rPr>
              <a:t>12 </a:t>
            </a:r>
            <a:r>
              <a:rPr lang="cs-CZ" dirty="0" err="1" smtClean="0">
                <a:solidFill>
                  <a:srgbClr val="0000FF"/>
                </a:solidFill>
              </a:rPr>
              <a:t>Asia</a:t>
            </a:r>
            <a:endParaRPr lang="cs-CZ" dirty="0" smtClean="0">
              <a:solidFill>
                <a:srgbClr val="0000FF"/>
              </a:solidFill>
            </a:endParaRPr>
          </a:p>
          <a:p>
            <a:r>
              <a:rPr lang="cs-CZ" dirty="0" smtClean="0">
                <a:solidFill>
                  <a:srgbClr val="0000FF"/>
                </a:solidFill>
              </a:rPr>
              <a:t>78 </a:t>
            </a:r>
            <a:r>
              <a:rPr lang="cs-CZ" dirty="0" err="1" smtClean="0">
                <a:solidFill>
                  <a:srgbClr val="0000FF"/>
                </a:solidFill>
              </a:rPr>
              <a:t>Europe</a:t>
            </a:r>
            <a:endParaRPr lang="cs-CZ" dirty="0" smtClean="0">
              <a:solidFill>
                <a:srgbClr val="0000FF"/>
              </a:solidFill>
            </a:endParaRPr>
          </a:p>
          <a:p>
            <a:r>
              <a:rPr lang="cs-CZ" dirty="0" smtClean="0">
                <a:solidFill>
                  <a:srgbClr val="0000FF"/>
                </a:solidFill>
              </a:rPr>
              <a:t>7 </a:t>
            </a:r>
            <a:r>
              <a:rPr lang="cs-CZ" dirty="0" err="1" smtClean="0">
                <a:solidFill>
                  <a:srgbClr val="0000FF"/>
                </a:solidFill>
              </a:rPr>
              <a:t>Oceania</a:t>
            </a:r>
            <a:endParaRPr lang="cs-CZ" dirty="0" smtClean="0">
              <a:solidFill>
                <a:srgbClr val="0000FF"/>
              </a:solidFill>
            </a:endParaRPr>
          </a:p>
          <a:p>
            <a:r>
              <a:rPr lang="cs-CZ" dirty="0" smtClean="0">
                <a:solidFill>
                  <a:srgbClr val="0000FF"/>
                </a:solidFill>
              </a:rPr>
              <a:t>0 </a:t>
            </a:r>
            <a:r>
              <a:rPr lang="cs-CZ" dirty="0" err="1" smtClean="0">
                <a:solidFill>
                  <a:srgbClr val="0000FF"/>
                </a:solidFill>
              </a:rPr>
              <a:t>Africa</a:t>
            </a:r>
            <a:endParaRPr lang="cs-CZ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WikipediA</a:t>
            </a:r>
            <a:r>
              <a:rPr lang="en-US" dirty="0" smtClean="0">
                <a:solidFill>
                  <a:srgbClr val="FF0000"/>
                </a:solidFill>
              </a:rPr>
              <a:t> – Math Prizes in topology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Prize in </a:t>
            </a:r>
            <a:r>
              <a:rPr lang="en-US" dirty="0" smtClean="0">
                <a:solidFill>
                  <a:srgbClr val="FF0000"/>
                </a:solidFill>
              </a:rPr>
              <a:t>Topology</a:t>
            </a:r>
            <a:r>
              <a:rPr lang="en-US" dirty="0" smtClean="0">
                <a:solidFill>
                  <a:srgbClr val="0000FF"/>
                </a:solidFill>
              </a:rPr>
              <a:t> and Geometry - US </a:t>
            </a:r>
          </a:p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    young female Armenian under 35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Prize in Geometry - US – </a:t>
            </a:r>
          </a:p>
          <a:p>
            <a:pPr>
              <a:buNone/>
            </a:pP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  notable research in geometry or </a:t>
            </a:r>
            <a:r>
              <a:rPr lang="en-US" dirty="0" smtClean="0">
                <a:solidFill>
                  <a:srgbClr val="FF0000"/>
                </a:solidFill>
              </a:rPr>
              <a:t>topology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Geometry prize - Japan – </a:t>
            </a:r>
          </a:p>
          <a:p>
            <a:pPr>
              <a:buNone/>
            </a:pP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  geometry, including differential geometry, </a:t>
            </a:r>
            <a:r>
              <a:rPr lang="en-US" dirty="0" smtClean="0">
                <a:solidFill>
                  <a:srgbClr val="FF0000"/>
                </a:solidFill>
              </a:rPr>
              <a:t>topology</a:t>
            </a:r>
            <a:r>
              <a:rPr lang="en-US" dirty="0" smtClean="0">
                <a:solidFill>
                  <a:srgbClr val="0000FF"/>
                </a:solidFill>
              </a:rPr>
              <a:t>, and algebraic geometry</a:t>
            </a:r>
          </a:p>
          <a:p>
            <a:endParaRPr lang="en-US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WikipediA</a:t>
            </a:r>
            <a:r>
              <a:rPr lang="en-US" dirty="0" smtClean="0">
                <a:solidFill>
                  <a:srgbClr val="FF0000"/>
                </a:solidFill>
              </a:rPr>
              <a:t> – Math Prizes international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Breakthrough Prize in Mathematics	</a:t>
            </a:r>
          </a:p>
          <a:p>
            <a:r>
              <a:rPr lang="en-US" dirty="0" err="1" smtClean="0">
                <a:solidFill>
                  <a:srgbClr val="0000FF"/>
                </a:solidFill>
              </a:rPr>
              <a:t>Chern</a:t>
            </a:r>
            <a:r>
              <a:rPr lang="en-US" dirty="0" smtClean="0">
                <a:solidFill>
                  <a:srgbClr val="0000FF"/>
                </a:solidFill>
              </a:rPr>
              <a:t> Medal	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Continuum Theory Gem Award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David Hilbert Award	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Felix </a:t>
            </a:r>
            <a:r>
              <a:rPr lang="en-US" dirty="0" err="1" smtClean="0">
                <a:solidFill>
                  <a:srgbClr val="0000FF"/>
                </a:solidFill>
              </a:rPr>
              <a:t>Chayes</a:t>
            </a:r>
            <a:r>
              <a:rPr lang="en-US" dirty="0" smtClean="0">
                <a:solidFill>
                  <a:srgbClr val="0000FF"/>
                </a:solidFill>
              </a:rPr>
              <a:t> Prize	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Fields Medal</a:t>
            </a:r>
          </a:p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WikipediA</a:t>
            </a:r>
            <a:r>
              <a:rPr lang="en-US" dirty="0" smtClean="0">
                <a:solidFill>
                  <a:srgbClr val="FF0000"/>
                </a:solidFill>
              </a:rPr>
              <a:t> – PUBLISH or nothing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200151"/>
            <a:ext cx="8579296" cy="339447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Only already published information can go in WIKI.</a:t>
            </a:r>
          </a:p>
          <a:p>
            <a:pPr>
              <a:buNone/>
            </a:pPr>
            <a:endParaRPr lang="en-US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Continuum Theory Gem Award </a:t>
            </a:r>
            <a:r>
              <a:rPr lang="en-US" dirty="0" smtClean="0">
                <a:solidFill>
                  <a:srgbClr val="FF0000"/>
                </a:solidFill>
              </a:rPr>
              <a:t>list of winners</a:t>
            </a:r>
          </a:p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(1883 - 2020 setup) should be published in </a:t>
            </a:r>
          </a:p>
          <a:p>
            <a:pPr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cs-CZ" dirty="0" err="1">
                <a:solidFill>
                  <a:srgbClr val="FF0000"/>
                </a:solidFill>
              </a:rPr>
              <a:t>Topology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and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its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Applications</a:t>
            </a:r>
            <a:endParaRPr lang="cs-CZ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Topology proceedings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Continuum Theory Gem Award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1883-2020 setup was presented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1883-2021 update will follow ???</a:t>
            </a:r>
          </a:p>
          <a:p>
            <a:endParaRPr lang="en-US" dirty="0"/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Proposal: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Winners of the prize will update the list. Thanks. </a:t>
            </a:r>
            <a:endParaRPr lang="cs-CZ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buckethand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0"/>
            <a:ext cx="6607113" cy="448856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83918"/>
            <a:ext cx="8229600" cy="85725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</a:t>
            </a:r>
            <a:r>
              <a:rPr lang="en-US" sz="28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 continuum</a:t>
            </a:r>
            <a:endParaRPr lang="cs-CZ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buckethand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555526"/>
            <a:ext cx="5472608" cy="371783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83918"/>
            <a:ext cx="8229600" cy="85725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Motto: “Bee One Continuum”</a:t>
            </a:r>
            <a:endParaRPr lang="cs-CZ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buckethand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483518"/>
            <a:ext cx="6607113" cy="4488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</a:rPr>
              <a:t>Janusz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Jerzy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Charatonik</a:t>
            </a:r>
            <a:r>
              <a:rPr lang="en-US" sz="3200" dirty="0" smtClean="0">
                <a:solidFill>
                  <a:srgbClr val="0000FF"/>
                </a:solidFill>
              </a:rPr>
              <a:t> &amp; </a:t>
            </a:r>
            <a:r>
              <a:rPr lang="en-US" sz="3200" dirty="0" err="1" smtClean="0">
                <a:solidFill>
                  <a:srgbClr val="0000FF"/>
                </a:solidFill>
              </a:rPr>
              <a:t>Pawel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Krupski</a:t>
            </a:r>
            <a:r>
              <a:rPr lang="en-US" sz="3200" dirty="0" smtClean="0">
                <a:solidFill>
                  <a:srgbClr val="0000FF"/>
                </a:solidFill>
              </a:rPr>
              <a:t> &amp; PP</a:t>
            </a:r>
            <a:endParaRPr lang="cs-CZ" sz="3200" dirty="0">
              <a:solidFill>
                <a:srgbClr val="0000FF"/>
              </a:solidFill>
            </a:endParaRPr>
          </a:p>
        </p:txBody>
      </p:sp>
      <p:pic>
        <p:nvPicPr>
          <p:cNvPr id="8" name="Obrázek 7" descr="examples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91630"/>
            <a:ext cx="9144000" cy="24579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buckethand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771550"/>
            <a:ext cx="5472608" cy="371783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286250"/>
            <a:ext cx="7632848" cy="85725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math.cuni.cz/dl/award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539552" y="0"/>
            <a:ext cx="763284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math.cuni.cz</a:t>
            </a:r>
            <a:endParaRPr kumimoji="0" lang="cs-CZ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sources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1400" dirty="0" smtClean="0"/>
              <a:t>gem stones </a:t>
            </a:r>
          </a:p>
          <a:p>
            <a:r>
              <a:rPr lang="da-DK" sz="1400" dirty="0" smtClean="0">
                <a:hlinkClick r:id="rId2"/>
              </a:rPr>
              <a:t>https://www.publicdomainpictures.net/en/view-image.php?image=4060&amp;picture=gems</a:t>
            </a:r>
            <a:endParaRPr lang="da-DK" sz="1400" dirty="0" smtClean="0"/>
          </a:p>
          <a:p>
            <a:r>
              <a:rPr lang="da-DK" sz="1400" dirty="0" smtClean="0"/>
              <a:t>diamonds </a:t>
            </a:r>
          </a:p>
          <a:p>
            <a:r>
              <a:rPr lang="da-DK" sz="1400" dirty="0" smtClean="0">
                <a:hlinkClick r:id="rId3"/>
              </a:rPr>
              <a:t>https://www.publicdomainpictures.net/cs/free-download.php?image=velke-diamanty&amp;id=205259</a:t>
            </a:r>
            <a:endParaRPr lang="da-DK" sz="1400" dirty="0" smtClean="0"/>
          </a:p>
          <a:p>
            <a:r>
              <a:rPr lang="da-DK" sz="1400" dirty="0" smtClean="0"/>
              <a:t>heart </a:t>
            </a:r>
          </a:p>
          <a:p>
            <a:r>
              <a:rPr lang="da-DK" sz="1400" dirty="0" smtClean="0">
                <a:hlinkClick r:id="rId4"/>
              </a:rPr>
              <a:t>https://www.pngegg.com/en/png-dxpmm/download</a:t>
            </a:r>
            <a:endParaRPr lang="da-DK" sz="1400" dirty="0" smtClean="0"/>
          </a:p>
          <a:p>
            <a:r>
              <a:rPr lang="da-DK" sz="1400" dirty="0" smtClean="0"/>
              <a:t>bag end </a:t>
            </a:r>
          </a:p>
          <a:p>
            <a:r>
              <a:rPr lang="da-DK" sz="1400" dirty="0" smtClean="0">
                <a:hlinkClick r:id="rId5"/>
              </a:rPr>
              <a:t>https://pixels.com/featured/bag-end-hobbiton-new-zealand-neale-and-judith-clark.html</a:t>
            </a:r>
            <a:endParaRPr lang="da-DK" sz="1400" dirty="0" smtClean="0"/>
          </a:p>
          <a:p>
            <a:r>
              <a:rPr lang="da-DK" sz="1400" dirty="0" smtClean="0"/>
              <a:t>wiki bag end </a:t>
            </a:r>
          </a:p>
          <a:p>
            <a:r>
              <a:rPr lang="da-DK" sz="1400" dirty="0" smtClean="0">
                <a:hlinkClick r:id="rId6"/>
              </a:rPr>
              <a:t>https://en.wikipedia.org/wiki/Indecomposable_continuum#/media/File:ContinuBJK.svg</a:t>
            </a:r>
            <a:endParaRPr lang="da-DK" sz="1400" dirty="0" smtClean="0"/>
          </a:p>
          <a:p>
            <a:endParaRPr lang="da-DK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Definition 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Break point ( </a:t>
            </a:r>
            <a:r>
              <a:rPr lang="en-US" dirty="0" smtClean="0">
                <a:solidFill>
                  <a:srgbClr val="FF0000"/>
                </a:solidFill>
              </a:rPr>
              <a:t>gem</a:t>
            </a:r>
            <a:r>
              <a:rPr lang="en-US" dirty="0" smtClean="0">
                <a:solidFill>
                  <a:srgbClr val="0000FF"/>
                </a:solidFill>
              </a:rPr>
              <a:t> ) is an item</a:t>
            </a:r>
          </a:p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(</a:t>
            </a:r>
            <a:r>
              <a:rPr lang="en-US" dirty="0" err="1" smtClean="0">
                <a:solidFill>
                  <a:srgbClr val="0000FF"/>
                </a:solidFill>
              </a:rPr>
              <a:t>i</a:t>
            </a:r>
            <a:r>
              <a:rPr lang="en-US" dirty="0" smtClean="0">
                <a:solidFill>
                  <a:srgbClr val="0000FF"/>
                </a:solidFill>
              </a:rPr>
              <a:t>)  written on 1 line</a:t>
            </a:r>
          </a:p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(ii) explained in 5 minutes</a:t>
            </a:r>
            <a:endParaRPr lang="cs-CZ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Example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73024" y="3651870"/>
            <a:ext cx="9217024" cy="72672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dirty="0" smtClean="0">
                <a:solidFill>
                  <a:srgbClr val="0000FF"/>
                </a:solidFill>
              </a:rPr>
              <a:t>Continuum is a compact playground for any small ant.</a:t>
            </a:r>
          </a:p>
          <a:p>
            <a:pPr algn="ctr">
              <a:buNone/>
            </a:pPr>
            <a:r>
              <a:rPr lang="en-US" dirty="0" smtClean="0">
                <a:solidFill>
                  <a:srgbClr val="0000FF"/>
                </a:solidFill>
              </a:rPr>
              <a:t>(Georg Cantor 1883)</a:t>
            </a:r>
            <a:endParaRPr lang="cs-CZ" dirty="0">
              <a:solidFill>
                <a:srgbClr val="0000FF"/>
              </a:solidFill>
            </a:endParaRPr>
          </a:p>
        </p:txBody>
      </p:sp>
      <p:pic>
        <p:nvPicPr>
          <p:cNvPr id="4" name="Obrázek 3" descr="cantor-accordi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1167594"/>
            <a:ext cx="2736304" cy="2052228"/>
          </a:xfrm>
          <a:prstGeom prst="rect">
            <a:avLst/>
          </a:prstGeom>
        </p:spPr>
      </p:pic>
      <p:pic>
        <p:nvPicPr>
          <p:cNvPr id="5" name="Obrázek 4" descr="cantor-snak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1167594"/>
            <a:ext cx="2670800" cy="2003100"/>
          </a:xfrm>
          <a:prstGeom prst="rect">
            <a:avLst/>
          </a:prstGeom>
        </p:spPr>
      </p:pic>
      <p:pic>
        <p:nvPicPr>
          <p:cNvPr id="6" name="Obrázek 5" descr="cantor-orga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167594"/>
            <a:ext cx="2742808" cy="2057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0000FF"/>
                </a:solidFill>
              </a:rPr>
              <a:t>Continuum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Theory</a:t>
            </a:r>
            <a:r>
              <a:rPr lang="cs-CZ" dirty="0" smtClean="0">
                <a:solidFill>
                  <a:srgbClr val="0000FF"/>
                </a:solidFill>
              </a:rPr>
              <a:t> Gem </a:t>
            </a:r>
            <a:r>
              <a:rPr lang="cs-CZ" dirty="0" err="1" smtClean="0">
                <a:solidFill>
                  <a:srgbClr val="0000FF"/>
                </a:solidFill>
              </a:rPr>
              <a:t>Award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>
              <a:buNone/>
            </a:pPr>
            <a:r>
              <a:rPr lang="en-US" dirty="0" smtClean="0">
                <a:solidFill>
                  <a:srgbClr val="FF0000"/>
                </a:solidFill>
              </a:rPr>
              <a:t>Winners </a:t>
            </a:r>
          </a:p>
          <a:p>
            <a:pPr marL="0">
              <a:buNone/>
            </a:pPr>
            <a:r>
              <a:rPr lang="en-US" dirty="0" smtClean="0">
                <a:solidFill>
                  <a:srgbClr val="0000FF"/>
                </a:solidFill>
              </a:rPr>
              <a:t>Discovering a break point (gem) in Continuum Theory.</a:t>
            </a:r>
          </a:p>
          <a:p>
            <a:pPr marL="0"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marL="0">
              <a:buNone/>
            </a:pPr>
            <a:r>
              <a:rPr lang="en-US" dirty="0" smtClean="0">
                <a:solidFill>
                  <a:srgbClr val="FF0000"/>
                </a:solidFill>
              </a:rPr>
              <a:t>Award</a:t>
            </a:r>
          </a:p>
          <a:p>
            <a:pPr marL="0">
              <a:buNone/>
            </a:pPr>
            <a:r>
              <a:rPr lang="en-US" dirty="0" smtClean="0">
                <a:solidFill>
                  <a:srgbClr val="0000FF"/>
                </a:solidFill>
              </a:rPr>
              <a:t>Single unique </a:t>
            </a:r>
            <a:r>
              <a:rPr lang="en-US" dirty="0" err="1" smtClean="0">
                <a:solidFill>
                  <a:srgbClr val="0000FF"/>
                </a:solidFill>
              </a:rPr>
              <a:t>composant</a:t>
            </a:r>
            <a:r>
              <a:rPr lang="en-US" dirty="0" smtClean="0">
                <a:solidFill>
                  <a:srgbClr val="0000FF"/>
                </a:solidFill>
              </a:rPr>
              <a:t> of any </a:t>
            </a:r>
            <a:r>
              <a:rPr lang="en-US" dirty="0" err="1" smtClean="0">
                <a:solidFill>
                  <a:srgbClr val="0000FF"/>
                </a:solidFill>
              </a:rPr>
              <a:t>Buckethandle</a:t>
            </a:r>
            <a:r>
              <a:rPr lang="en-US" dirty="0" smtClean="0">
                <a:solidFill>
                  <a:srgbClr val="0000FF"/>
                </a:solidFill>
              </a:rPr>
              <a:t> worldwide.</a:t>
            </a:r>
          </a:p>
          <a:p>
            <a:pPr marL="0"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marL="0">
              <a:buNone/>
            </a:pPr>
            <a:r>
              <a:rPr lang="en-US" dirty="0" smtClean="0">
                <a:solidFill>
                  <a:srgbClr val="FF0000"/>
                </a:solidFill>
              </a:rPr>
              <a:t>Acknowledgement</a:t>
            </a:r>
          </a:p>
          <a:p>
            <a:pPr marL="0">
              <a:buNone/>
            </a:pPr>
            <a:r>
              <a:rPr lang="en-US" dirty="0" smtClean="0">
                <a:solidFill>
                  <a:srgbClr val="0000FF"/>
                </a:solidFill>
              </a:rPr>
              <a:t>Award is given by the Continuum Theory community.</a:t>
            </a:r>
            <a:endParaRPr lang="cs-CZ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786</TotalTime>
  <Words>2485</Words>
  <Application>Microsoft Office PowerPoint</Application>
  <PresentationFormat>Předvádění na obrazovce (16:9)</PresentationFormat>
  <Paragraphs>722</Paragraphs>
  <Slides>62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62</vt:i4>
      </vt:variant>
    </vt:vector>
  </HeadingPairs>
  <TitlesOfParts>
    <vt:vector size="63" baseType="lpstr">
      <vt:lpstr>Motiv sady Office</vt:lpstr>
      <vt:lpstr>On break points in Continuum theory</vt:lpstr>
      <vt:lpstr>Snímek 2</vt:lpstr>
      <vt:lpstr>Snímek 3</vt:lpstr>
      <vt:lpstr>Snímek 4</vt:lpstr>
      <vt:lpstr>Snímek 5</vt:lpstr>
      <vt:lpstr>Janusz Jerzy Charatonik &amp; Pawel Krupski &amp; PP</vt:lpstr>
      <vt:lpstr>Definition </vt:lpstr>
      <vt:lpstr>Example</vt:lpstr>
      <vt:lpstr>Continuum Theory Gem Award</vt:lpstr>
      <vt:lpstr>The  Bag End composant  containing the only entry point  was given as the first award to  Georg Cantor  for the definition of a continuum.</vt:lpstr>
      <vt:lpstr>Snímek 11</vt:lpstr>
      <vt:lpstr>Snímek 12</vt:lpstr>
      <vt:lpstr>Snímek 13</vt:lpstr>
      <vt:lpstr>1880s</vt:lpstr>
      <vt:lpstr>1890s</vt:lpstr>
      <vt:lpstr>1900s</vt:lpstr>
      <vt:lpstr>1910s – page 1/2</vt:lpstr>
      <vt:lpstr>1910s – page 2/2</vt:lpstr>
      <vt:lpstr>1920s – page 1/3</vt:lpstr>
      <vt:lpstr>1920s – page 2/3</vt:lpstr>
      <vt:lpstr>1920s – page 3/3</vt:lpstr>
      <vt:lpstr>1930s – page 1/3</vt:lpstr>
      <vt:lpstr>1930s – page 2/3</vt:lpstr>
      <vt:lpstr>1930s – page 3/3</vt:lpstr>
      <vt:lpstr>1940s</vt:lpstr>
      <vt:lpstr>1950s – page 1/2</vt:lpstr>
      <vt:lpstr>1950s – page 2/2</vt:lpstr>
      <vt:lpstr>1960s – page 1/2</vt:lpstr>
      <vt:lpstr>1960s – page 2/2</vt:lpstr>
      <vt:lpstr>1970s – page 1/4</vt:lpstr>
      <vt:lpstr>1970s – page 2/4</vt:lpstr>
      <vt:lpstr>1970s – page 3/4</vt:lpstr>
      <vt:lpstr>1970s – page 4/4</vt:lpstr>
      <vt:lpstr>1980s – page 1/3</vt:lpstr>
      <vt:lpstr>1980s – page 2/3</vt:lpstr>
      <vt:lpstr>1980s – page 3/3</vt:lpstr>
      <vt:lpstr>1990s – page 1/4</vt:lpstr>
      <vt:lpstr>1990s – page 2/4</vt:lpstr>
      <vt:lpstr>1990s – page 3/4</vt:lpstr>
      <vt:lpstr>1990s – page 4/4</vt:lpstr>
      <vt:lpstr>2000s</vt:lpstr>
      <vt:lpstr>2010s – page 1/3</vt:lpstr>
      <vt:lpstr>2010s – page 2/3</vt:lpstr>
      <vt:lpstr>2010s – page 3/3</vt:lpstr>
      <vt:lpstr>2020s</vt:lpstr>
      <vt:lpstr>Snímek 46</vt:lpstr>
      <vt:lpstr>Snímek 47</vt:lpstr>
      <vt:lpstr>MORAL </vt:lpstr>
      <vt:lpstr>BENEFITS </vt:lpstr>
      <vt:lpstr>APPLICATION</vt:lpstr>
      <vt:lpstr>Snímek 51</vt:lpstr>
      <vt:lpstr>WikipediA – Math Prizes</vt:lpstr>
      <vt:lpstr>WikipediA – Math Prizes in topology</vt:lpstr>
      <vt:lpstr>WikipediA – Math Prizes international</vt:lpstr>
      <vt:lpstr>WikipediA – PUBLISH or nothing</vt:lpstr>
      <vt:lpstr>Continuum Theory Gem Award</vt:lpstr>
      <vt:lpstr>B1 continuum</vt:lpstr>
      <vt:lpstr>Motto: “Bee One Continuum”</vt:lpstr>
      <vt:lpstr>Snímek 59</vt:lpstr>
      <vt:lpstr>math.cuni.cz/dl/award</vt:lpstr>
      <vt:lpstr>Snímek 61</vt:lpstr>
      <vt:lpstr>Media sources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break points in Continuum theory</dc:title>
  <dc:creator>Pavel Pyrih</dc:creator>
  <cp:lastModifiedBy>Pavel Pyrih</cp:lastModifiedBy>
  <cp:revision>64</cp:revision>
  <dcterms:created xsi:type="dcterms:W3CDTF">2022-03-04T08:46:43Z</dcterms:created>
  <dcterms:modified xsi:type="dcterms:W3CDTF">2022-03-11T08:22:12Z</dcterms:modified>
</cp:coreProperties>
</file>